
<file path=[Content_Types].xml><?xml version="1.0" encoding="utf-8"?>
<Types xmlns="http://schemas.openxmlformats.org/package/2006/content-types">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9144000" cy="5143500" type="screen16x9"/>
  <p:notesSz cx="9144000" cy="51435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6867" autoAdjust="0"/>
  </p:normalViewPr>
  <p:slideViewPr>
    <p:cSldViewPr>
      <p:cViewPr varScale="1">
        <p:scale>
          <a:sx n="53" d="100"/>
          <a:sy n="53" d="100"/>
        </p:scale>
        <p:origin x="329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680C6035-4C7F-4A4A-91EE-D37163D978FB}" type="datetimeFigureOut">
              <a:rPr lang="en-CA" smtClean="0"/>
              <a:t>2023-08-11</a:t>
            </a:fld>
            <a:endParaRPr lang="en-CA"/>
          </a:p>
        </p:txBody>
      </p:sp>
      <p:sp>
        <p:nvSpPr>
          <p:cNvPr id="4" name="Slide Image Placeholder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BDA2DCBA-4014-4BA4-8C06-02EE21E17B8A}" type="slidenum">
              <a:rPr lang="en-CA" smtClean="0"/>
              <a:t>‹#›</a:t>
            </a:fld>
            <a:endParaRPr lang="en-CA"/>
          </a:p>
        </p:txBody>
      </p:sp>
    </p:spTree>
    <p:extLst>
      <p:ext uri="{BB962C8B-B14F-4D97-AF65-F5344CB8AC3E}">
        <p14:creationId xmlns:p14="http://schemas.microsoft.com/office/powerpoint/2010/main" val="233332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schulich.ucalgary.ca/leadership"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mailto:Schulich.leadership@ucalgary.ca" TargetMode="External"/><Relationship Id="rId4" Type="http://schemas.openxmlformats.org/officeDocument/2006/relationships/hyperlink" Target="https://conted.ucalgary.ca/search/publicCourseSearchDetails.do?method=load&amp;courseId=62432919"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Introduce yourself</a:t>
            </a:r>
          </a:p>
        </p:txBody>
      </p:sp>
      <p:sp>
        <p:nvSpPr>
          <p:cNvPr id="4" name="Slide Number Placeholder 3"/>
          <p:cNvSpPr>
            <a:spLocks noGrp="1"/>
          </p:cNvSpPr>
          <p:nvPr>
            <p:ph type="sldNum" sz="quarter" idx="5"/>
          </p:nvPr>
        </p:nvSpPr>
        <p:spPr/>
        <p:txBody>
          <a:bodyPr/>
          <a:lstStyle/>
          <a:p>
            <a:fld id="{BDA2DCBA-4014-4BA4-8C06-02EE21E17B8A}" type="slidenum">
              <a:rPr lang="en-CA" smtClean="0"/>
              <a:t>1</a:t>
            </a:fld>
            <a:endParaRPr lang="en-CA"/>
          </a:p>
        </p:txBody>
      </p:sp>
    </p:spTree>
    <p:extLst>
      <p:ext uri="{BB962C8B-B14F-4D97-AF65-F5344CB8AC3E}">
        <p14:creationId xmlns:p14="http://schemas.microsoft.com/office/powerpoint/2010/main" val="3683920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There are three levels, or tiers, in the program</a:t>
            </a:r>
            <a:r>
              <a:rPr lang="en-CA" baseline="0" dirty="0"/>
              <a:t> are </a:t>
            </a:r>
            <a:r>
              <a:rPr lang="en-CA" dirty="0"/>
              <a:t>Foundations, Development, and Excellence tier. </a:t>
            </a:r>
          </a:p>
          <a:p>
            <a:endParaRPr lang="en-CA" dirty="0"/>
          </a:p>
          <a:p>
            <a:r>
              <a:rPr lang="en-CA" dirty="0"/>
              <a:t>Each</a:t>
            </a:r>
            <a:r>
              <a:rPr lang="en-CA" baseline="0" dirty="0"/>
              <a:t> tier has its own distinct set of sessions, and offers ongoing development.</a:t>
            </a:r>
          </a:p>
          <a:p>
            <a:endParaRPr lang="en-CA" baseline="0" dirty="0"/>
          </a:p>
          <a:p>
            <a:r>
              <a:rPr lang="en-CA" baseline="0" dirty="0"/>
              <a:t>You are encouraged but not required to spend all 3 years in the program. However ever single year you can decide if you want to re-join the program – totally up to you.</a:t>
            </a:r>
          </a:p>
          <a:p>
            <a:endParaRPr lang="en-CA" baseline="0" dirty="0"/>
          </a:p>
          <a:p>
            <a:r>
              <a:rPr lang="en-CA" baseline="0" dirty="0"/>
              <a:t>Foundations tier focuses on self-leadership and developing foundational leadership skills such as teamwork, </a:t>
            </a:r>
          </a:p>
          <a:p>
            <a:r>
              <a:rPr lang="en-CA" baseline="0" dirty="0"/>
              <a:t>Development tier focuses on team-leadership: emphasizes being a leader while also being part of a team, and focuses on positive group dynamics, teamwork, and difficult conversations.</a:t>
            </a:r>
          </a:p>
          <a:p>
            <a:r>
              <a:rPr lang="en-CA" baseline="0" dirty="0"/>
              <a:t>Excellence tier focuses on developing you as a positional leader, and also as a project manager. </a:t>
            </a:r>
          </a:p>
          <a:p>
            <a:endParaRPr lang="en-CA" baseline="0" dirty="0"/>
          </a:p>
          <a:p>
            <a:r>
              <a:rPr lang="en-CA" baseline="0" dirty="0"/>
              <a:t>At the start of the year, there will be a kickoff program event in September, and a closing event in late March/early April. And the program ends with an Engineering Leadership Conference and it welcomes engineering leaders and professionals to share some of their advice with you on a variety of topics. </a:t>
            </a:r>
            <a:endParaRPr lang="en-CA" dirty="0"/>
          </a:p>
          <a:p>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10</a:t>
            </a:fld>
            <a:endParaRPr lang="en-CA"/>
          </a:p>
        </p:txBody>
      </p:sp>
    </p:spTree>
    <p:extLst>
      <p:ext uri="{BB962C8B-B14F-4D97-AF65-F5344CB8AC3E}">
        <p14:creationId xmlns:p14="http://schemas.microsoft.com/office/powerpoint/2010/main" val="1738377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order to successfully complete tier requirements…</a:t>
            </a:r>
          </a:p>
          <a:p>
            <a:endParaRPr lang="en-CA" dirty="0"/>
          </a:p>
          <a:p>
            <a:r>
              <a:rPr lang="en-CA" dirty="0"/>
              <a:t>-attend virtua</a:t>
            </a:r>
            <a:r>
              <a:rPr lang="en-CA" baseline="0" dirty="0"/>
              <a:t>l kickoff event in September</a:t>
            </a:r>
          </a:p>
          <a:p>
            <a:r>
              <a:rPr lang="en-CA" baseline="0" dirty="0"/>
              <a:t>-Attend 6 core workshops, delivered twice in person, and once virtually.</a:t>
            </a:r>
          </a:p>
          <a:p>
            <a:pPr marL="171450" indent="-171450">
              <a:buFont typeface="Arial" panose="020B0604020202020204" pitchFamily="34" charset="0"/>
              <a:buChar char="•"/>
            </a:pPr>
            <a:r>
              <a:rPr lang="en-CA" baseline="0" dirty="0"/>
              <a:t>Offered once a month on average, 1.5-2 hours in length</a:t>
            </a:r>
          </a:p>
          <a:p>
            <a:pPr marL="171450" indent="-171450">
              <a:buFont typeface="Arial" panose="020B0604020202020204" pitchFamily="34" charset="0"/>
              <a:buChar char="•"/>
            </a:pPr>
            <a:r>
              <a:rPr lang="en-CA" baseline="0" dirty="0"/>
              <a:t>We offer 2-3 workshops of the same workshop each month so that there is hopefully something that fits in your schedule</a:t>
            </a:r>
          </a:p>
          <a:p>
            <a:pPr marL="0" indent="0">
              <a:buFont typeface="Arial" panose="020B0604020202020204" pitchFamily="34" charset="0"/>
              <a:buNone/>
            </a:pPr>
            <a:r>
              <a:rPr lang="en-CA" baseline="0" dirty="0"/>
              <a:t>-At the end of each term, it is required to submit a term reflection and survey</a:t>
            </a:r>
          </a:p>
          <a:p>
            <a:pPr marL="0" indent="0">
              <a:buFont typeface="Arial" panose="020B0604020202020204" pitchFamily="34" charset="0"/>
              <a:buNone/>
            </a:pPr>
            <a:r>
              <a:rPr lang="en-CA" baseline="0" dirty="0"/>
              <a:t>-Attend a full day conference at the end of the Winter semester</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11</a:t>
            </a:fld>
            <a:endParaRPr lang="en-CA"/>
          </a:p>
        </p:txBody>
      </p:sp>
    </p:spTree>
    <p:extLst>
      <p:ext uri="{BB962C8B-B14F-4D97-AF65-F5344CB8AC3E}">
        <p14:creationId xmlns:p14="http://schemas.microsoft.com/office/powerpoint/2010/main" val="324318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These are all the workshop</a:t>
            </a:r>
            <a:r>
              <a:rPr lang="en-CA" baseline="0" dirty="0"/>
              <a:t> topics you can look forward to in the Foundations tier!</a:t>
            </a:r>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12</a:t>
            </a:fld>
            <a:endParaRPr lang="en-CA"/>
          </a:p>
        </p:txBody>
      </p:sp>
    </p:spTree>
    <p:extLst>
      <p:ext uri="{BB962C8B-B14F-4D97-AF65-F5344CB8AC3E}">
        <p14:creationId xmlns:p14="http://schemas.microsoft.com/office/powerpoint/2010/main" val="3298381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 these are some quotes we have pulled</a:t>
            </a:r>
            <a:r>
              <a:rPr lang="en-CA" baseline="0" dirty="0"/>
              <a:t> from last year’s survey data:</a:t>
            </a:r>
          </a:p>
          <a:p>
            <a:endParaRPr lang="en-CA"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spc="-10" dirty="0">
                <a:latin typeface="+mn-lt"/>
                <a:cs typeface="Calibri"/>
              </a:rPr>
              <a:t>“Familiarizing myself </a:t>
            </a:r>
            <a:r>
              <a:rPr lang="en-CA" sz="1200" i="1" dirty="0">
                <a:latin typeface="+mn-lt"/>
                <a:cs typeface="Calibri"/>
              </a:rPr>
              <a:t>with the </a:t>
            </a:r>
            <a:r>
              <a:rPr lang="en-CA" sz="1200" i="1" spc="-5" dirty="0">
                <a:latin typeface="+mn-lt"/>
                <a:cs typeface="Calibri"/>
              </a:rPr>
              <a:t>APEGA </a:t>
            </a:r>
            <a:r>
              <a:rPr lang="en-CA" sz="1200" i="1" spc="-10" dirty="0">
                <a:latin typeface="+mn-lt"/>
                <a:cs typeface="Calibri"/>
              </a:rPr>
              <a:t>competencies </a:t>
            </a:r>
            <a:r>
              <a:rPr lang="en-CA" sz="1200" i="1" spc="-5" dirty="0">
                <a:latin typeface="+mn-lt"/>
                <a:cs typeface="Calibri"/>
              </a:rPr>
              <a:t>and </a:t>
            </a:r>
            <a:r>
              <a:rPr lang="en-CA" sz="1200" i="1" dirty="0">
                <a:latin typeface="+mn-lt"/>
                <a:cs typeface="Calibri"/>
              </a:rPr>
              <a:t>learning </a:t>
            </a:r>
            <a:r>
              <a:rPr lang="en-CA" sz="1200" i="1" spc="-5" dirty="0">
                <a:latin typeface="+mn-lt"/>
                <a:cs typeface="Calibri"/>
              </a:rPr>
              <a:t>how </a:t>
            </a:r>
            <a:r>
              <a:rPr lang="en-CA" sz="1200" i="1" spc="-10" dirty="0">
                <a:latin typeface="+mn-lt"/>
                <a:cs typeface="Calibri"/>
              </a:rPr>
              <a:t>to communicate  </a:t>
            </a:r>
            <a:r>
              <a:rPr lang="en-CA" sz="1200" i="1" spc="-5" dirty="0">
                <a:latin typeface="+mn-lt"/>
                <a:cs typeface="Calibri"/>
              </a:rPr>
              <a:t>and </a:t>
            </a:r>
            <a:r>
              <a:rPr lang="en-CA" sz="1200" i="1" dirty="0">
                <a:latin typeface="+mn-lt"/>
                <a:cs typeface="Calibri"/>
              </a:rPr>
              <a:t>work </a:t>
            </a:r>
            <a:r>
              <a:rPr lang="en-CA" sz="1200" i="1" spc="-5" dirty="0">
                <a:latin typeface="+mn-lt"/>
                <a:cs typeface="Calibri"/>
              </a:rPr>
              <a:t>effectively </a:t>
            </a:r>
            <a:r>
              <a:rPr lang="en-CA" sz="1200" i="1" dirty="0">
                <a:latin typeface="+mn-lt"/>
                <a:cs typeface="Calibri"/>
              </a:rPr>
              <a:t>is </a:t>
            </a:r>
            <a:r>
              <a:rPr lang="en-CA" sz="1200" i="1" spc="-5" dirty="0">
                <a:latin typeface="+mn-lt"/>
                <a:cs typeface="Calibri"/>
              </a:rPr>
              <a:t>valuable </a:t>
            </a:r>
            <a:r>
              <a:rPr lang="en-CA" sz="1200" i="1" spc="-15" dirty="0">
                <a:latin typeface="+mn-lt"/>
                <a:cs typeface="Calibri"/>
              </a:rPr>
              <a:t>to</a:t>
            </a:r>
            <a:r>
              <a:rPr lang="en-CA" sz="1200" i="1" spc="-30" dirty="0">
                <a:latin typeface="+mn-lt"/>
                <a:cs typeface="Calibri"/>
              </a:rPr>
              <a:t> </a:t>
            </a:r>
            <a:r>
              <a:rPr lang="en-CA" sz="1200" i="1" spc="-35" dirty="0">
                <a:latin typeface="+mn-lt"/>
                <a:cs typeface="Calibri"/>
              </a:rPr>
              <a:t>me.”</a:t>
            </a:r>
            <a:endParaRPr lang="en-CA" sz="1200" dirty="0">
              <a:latin typeface="+mn-lt"/>
              <a:cs typeface="Calibri"/>
            </a:endParaRP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spc="15" dirty="0">
                <a:latin typeface="+mn-lt"/>
                <a:cs typeface="Calibri"/>
              </a:rPr>
              <a:t>“The </a:t>
            </a:r>
            <a:r>
              <a:rPr lang="en-CA" sz="1200" i="1" spc="-5" dirty="0">
                <a:latin typeface="+mn-lt"/>
                <a:cs typeface="Calibri"/>
              </a:rPr>
              <a:t>workshops </a:t>
            </a:r>
            <a:r>
              <a:rPr lang="en-CA" sz="1200" i="1" dirty="0">
                <a:latin typeface="+mn-lt"/>
                <a:cs typeface="Calibri"/>
              </a:rPr>
              <a:t>in </a:t>
            </a:r>
            <a:r>
              <a:rPr lang="en-CA" sz="1200" i="1" spc="-5" dirty="0">
                <a:latin typeface="+mn-lt"/>
                <a:cs typeface="Calibri"/>
              </a:rPr>
              <a:t>this program </a:t>
            </a:r>
            <a:r>
              <a:rPr lang="en-CA" sz="1200" i="1" dirty="0">
                <a:latin typeface="+mn-lt"/>
                <a:cs typeface="Calibri"/>
              </a:rPr>
              <a:t>really </a:t>
            </a:r>
            <a:r>
              <a:rPr lang="en-CA" sz="1200" i="1" spc="-5" dirty="0">
                <a:latin typeface="+mn-lt"/>
                <a:cs typeface="Calibri"/>
              </a:rPr>
              <a:t>helped shape me </a:t>
            </a:r>
            <a:r>
              <a:rPr lang="en-CA" sz="1200" i="1" spc="-15" dirty="0">
                <a:latin typeface="+mn-lt"/>
                <a:cs typeface="Calibri"/>
              </a:rPr>
              <a:t>into </a:t>
            </a:r>
            <a:r>
              <a:rPr lang="en-CA" sz="1200" i="1" dirty="0">
                <a:latin typeface="+mn-lt"/>
                <a:cs typeface="Calibri"/>
              </a:rPr>
              <a:t>a </a:t>
            </a:r>
            <a:r>
              <a:rPr lang="en-CA" sz="1200" i="1" spc="-10" dirty="0">
                <a:latin typeface="+mn-lt"/>
                <a:cs typeface="Calibri"/>
              </a:rPr>
              <a:t>better </a:t>
            </a:r>
            <a:r>
              <a:rPr lang="en-CA" sz="1200" i="1" spc="-20" dirty="0">
                <a:latin typeface="+mn-lt"/>
                <a:cs typeface="Calibri"/>
              </a:rPr>
              <a:t>leader, </a:t>
            </a:r>
            <a:r>
              <a:rPr lang="en-CA" sz="1200" i="1" spc="-10" dirty="0">
                <a:latin typeface="+mn-lt"/>
                <a:cs typeface="Calibri"/>
              </a:rPr>
              <a:t>team  </a:t>
            </a:r>
            <a:r>
              <a:rPr lang="en-CA" sz="1200" i="1" spc="-20" dirty="0">
                <a:latin typeface="+mn-lt"/>
                <a:cs typeface="Calibri"/>
              </a:rPr>
              <a:t>member, </a:t>
            </a:r>
            <a:r>
              <a:rPr lang="en-CA" sz="1200" i="1" spc="-5" dirty="0">
                <a:latin typeface="+mn-lt"/>
                <a:cs typeface="Calibri"/>
              </a:rPr>
              <a:t>and </a:t>
            </a:r>
            <a:r>
              <a:rPr lang="en-CA" sz="1200" i="1" spc="-20" dirty="0">
                <a:latin typeface="+mn-lt"/>
                <a:cs typeface="Calibri"/>
              </a:rPr>
              <a:t>student.”</a:t>
            </a:r>
            <a:endParaRPr lang="en-CA" sz="1200" dirty="0">
              <a:latin typeface="+mn-lt"/>
              <a:cs typeface="Calibri"/>
            </a:endParaRPr>
          </a:p>
          <a:p>
            <a:endParaRPr lang="en-CA"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i="1" spc="-10" dirty="0">
                <a:latin typeface="+mn-lt"/>
                <a:cs typeface="Calibri"/>
              </a:rPr>
              <a:t>“Before </a:t>
            </a:r>
            <a:r>
              <a:rPr lang="en-CA" sz="1200" i="1" dirty="0">
                <a:latin typeface="+mn-lt"/>
                <a:cs typeface="Calibri"/>
              </a:rPr>
              <a:t>I </a:t>
            </a:r>
            <a:r>
              <a:rPr lang="en-CA" sz="1200" i="1" spc="-5" dirty="0">
                <a:latin typeface="+mn-lt"/>
                <a:cs typeface="Calibri"/>
              </a:rPr>
              <a:t>joined </a:t>
            </a:r>
            <a:r>
              <a:rPr lang="en-CA" sz="1200" i="1" dirty="0">
                <a:latin typeface="+mn-lt"/>
                <a:cs typeface="Calibri"/>
              </a:rPr>
              <a:t>the </a:t>
            </a:r>
            <a:r>
              <a:rPr lang="en-CA" sz="1200" i="1" spc="-5" dirty="0">
                <a:latin typeface="+mn-lt"/>
                <a:cs typeface="Calibri"/>
              </a:rPr>
              <a:t>Engineering Leadership </a:t>
            </a:r>
            <a:r>
              <a:rPr lang="en-CA" sz="1200" i="1" dirty="0">
                <a:latin typeface="+mn-lt"/>
                <a:cs typeface="Calibri"/>
              </a:rPr>
              <a:t>Program, I </a:t>
            </a:r>
            <a:r>
              <a:rPr lang="en-CA" sz="1200" i="1" spc="-5" dirty="0">
                <a:latin typeface="+mn-lt"/>
                <a:cs typeface="Calibri"/>
              </a:rPr>
              <a:t>always had this misconception that  </a:t>
            </a:r>
            <a:r>
              <a:rPr lang="en-CA" sz="1200" i="1" dirty="0">
                <a:latin typeface="+mn-lt"/>
                <a:cs typeface="Calibri"/>
              </a:rPr>
              <a:t>leadership was </a:t>
            </a:r>
            <a:r>
              <a:rPr lang="en-CA" sz="1200" i="1" spc="-5" dirty="0">
                <a:latin typeface="+mn-lt"/>
                <a:cs typeface="Calibri"/>
              </a:rPr>
              <a:t>only </a:t>
            </a:r>
            <a:r>
              <a:rPr lang="en-CA" sz="1200" i="1" spc="-10" dirty="0">
                <a:latin typeface="+mn-lt"/>
                <a:cs typeface="Calibri"/>
              </a:rPr>
              <a:t>task-oriented </a:t>
            </a:r>
            <a:r>
              <a:rPr lang="en-CA" sz="1200" i="1" spc="-5" dirty="0">
                <a:latin typeface="+mn-lt"/>
                <a:cs typeface="Calibri"/>
              </a:rPr>
              <a:t>but now </a:t>
            </a:r>
            <a:r>
              <a:rPr lang="en-CA" sz="1200" i="1" dirty="0">
                <a:latin typeface="+mn-lt"/>
                <a:cs typeface="Calibri"/>
              </a:rPr>
              <a:t>I </a:t>
            </a:r>
            <a:r>
              <a:rPr lang="en-CA" sz="1200" i="1" spc="-10" dirty="0">
                <a:latin typeface="+mn-lt"/>
                <a:cs typeface="Calibri"/>
              </a:rPr>
              <a:t>realize </a:t>
            </a:r>
            <a:r>
              <a:rPr lang="en-CA" sz="1200" i="1" spc="-5" dirty="0">
                <a:latin typeface="+mn-lt"/>
                <a:cs typeface="Calibri"/>
              </a:rPr>
              <a:t>that </a:t>
            </a:r>
            <a:r>
              <a:rPr lang="en-CA" sz="1200" i="1" dirty="0">
                <a:latin typeface="+mn-lt"/>
                <a:cs typeface="Calibri"/>
              </a:rPr>
              <a:t>it is </a:t>
            </a:r>
            <a:r>
              <a:rPr lang="en-CA" sz="1200" i="1" spc="-5" dirty="0">
                <a:latin typeface="+mn-lt"/>
                <a:cs typeface="Calibri"/>
              </a:rPr>
              <a:t>also heavily relationship-  </a:t>
            </a:r>
            <a:r>
              <a:rPr lang="en-CA" sz="1200" i="1" spc="-10" dirty="0">
                <a:latin typeface="+mn-lt"/>
                <a:cs typeface="Calibri"/>
              </a:rPr>
              <a:t>oriented…Thanks to </a:t>
            </a:r>
            <a:r>
              <a:rPr lang="en-CA" sz="1200" i="1" dirty="0">
                <a:latin typeface="+mn-lt"/>
                <a:cs typeface="Calibri"/>
              </a:rPr>
              <a:t>the </a:t>
            </a:r>
            <a:r>
              <a:rPr lang="en-CA" sz="1200" i="1" spc="-5" dirty="0">
                <a:latin typeface="+mn-lt"/>
                <a:cs typeface="Calibri"/>
              </a:rPr>
              <a:t>Engineering Leadership </a:t>
            </a:r>
            <a:r>
              <a:rPr lang="en-CA" sz="1200" i="1" dirty="0">
                <a:latin typeface="+mn-lt"/>
                <a:cs typeface="Calibri"/>
              </a:rPr>
              <a:t>Program, I </a:t>
            </a:r>
            <a:r>
              <a:rPr lang="en-CA" sz="1200" i="1" spc="-10" dirty="0">
                <a:latin typeface="+mn-lt"/>
                <a:cs typeface="Calibri"/>
              </a:rPr>
              <a:t>feel </a:t>
            </a:r>
            <a:r>
              <a:rPr lang="en-CA" sz="1200" i="1" spc="-5" dirty="0">
                <a:latin typeface="+mn-lt"/>
                <a:cs typeface="Calibri"/>
              </a:rPr>
              <a:t>more equipped and  prepared </a:t>
            </a:r>
            <a:r>
              <a:rPr lang="en-CA" sz="1200" i="1" spc="-15" dirty="0">
                <a:latin typeface="+mn-lt"/>
                <a:cs typeface="Calibri"/>
              </a:rPr>
              <a:t>to </a:t>
            </a:r>
            <a:r>
              <a:rPr lang="en-CA" sz="1200" i="1" spc="-5" dirty="0">
                <a:latin typeface="+mn-lt"/>
                <a:cs typeface="Calibri"/>
              </a:rPr>
              <a:t>be an </a:t>
            </a:r>
            <a:r>
              <a:rPr lang="en-CA" sz="1200" i="1" dirty="0">
                <a:latin typeface="+mn-lt"/>
                <a:cs typeface="Calibri"/>
              </a:rPr>
              <a:t>engineering leader in the real</a:t>
            </a:r>
            <a:r>
              <a:rPr lang="en-CA" sz="1200" i="1" spc="-30" dirty="0">
                <a:latin typeface="+mn-lt"/>
                <a:cs typeface="Calibri"/>
              </a:rPr>
              <a:t> </a:t>
            </a:r>
            <a:r>
              <a:rPr lang="en-CA" sz="1200" i="1" spc="-20" dirty="0">
                <a:latin typeface="+mn-lt"/>
                <a:cs typeface="Calibri"/>
              </a:rPr>
              <a:t>world.”</a:t>
            </a:r>
            <a:endParaRPr lang="en-CA" sz="1200" dirty="0">
              <a:latin typeface="+mn-lt"/>
              <a:cs typeface="Calibri"/>
            </a:endParaRPr>
          </a:p>
        </p:txBody>
      </p:sp>
      <p:sp>
        <p:nvSpPr>
          <p:cNvPr id="4" name="Slide Number Placeholder 3"/>
          <p:cNvSpPr>
            <a:spLocks noGrp="1"/>
          </p:cNvSpPr>
          <p:nvPr>
            <p:ph type="sldNum" sz="quarter" idx="10"/>
          </p:nvPr>
        </p:nvSpPr>
        <p:spPr/>
        <p:txBody>
          <a:bodyPr/>
          <a:lstStyle/>
          <a:p>
            <a:fld id="{BDA2DCBA-4014-4BA4-8C06-02EE21E17B8A}" type="slidenum">
              <a:rPr lang="en-CA" smtClean="0"/>
              <a:t>13</a:t>
            </a:fld>
            <a:endParaRPr lang="en-CA"/>
          </a:p>
        </p:txBody>
      </p:sp>
    </p:spTree>
    <p:extLst>
      <p:ext uri="{BB962C8B-B14F-4D97-AF65-F5344CB8AC3E}">
        <p14:creationId xmlns:p14="http://schemas.microsoft.com/office/powerpoint/2010/main" val="1611775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Some survey statistics: *UPDATE</a:t>
            </a:r>
            <a:r>
              <a:rPr lang="en-CA" baseline="0" dirty="0"/>
              <a:t> LATEST STATS*</a:t>
            </a:r>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14</a:t>
            </a:fld>
            <a:endParaRPr lang="en-CA"/>
          </a:p>
        </p:txBody>
      </p:sp>
    </p:spTree>
    <p:extLst>
      <p:ext uri="{BB962C8B-B14F-4D97-AF65-F5344CB8AC3E}">
        <p14:creationId xmlns:p14="http://schemas.microsoft.com/office/powerpoint/2010/main" val="2530634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Benefits:</a:t>
            </a:r>
          </a:p>
          <a:p>
            <a:r>
              <a:rPr lang="en-CA" dirty="0"/>
              <a:t>-Free to join!</a:t>
            </a:r>
          </a:p>
          <a:p>
            <a:r>
              <a:rPr lang="en-CA" sz="1200" spc="-10" dirty="0">
                <a:latin typeface="+mn-lt"/>
                <a:cs typeface="Calibri"/>
              </a:rPr>
              <a:t>-Ongoing leadership </a:t>
            </a:r>
            <a:r>
              <a:rPr lang="en-CA" sz="1200" dirty="0">
                <a:latin typeface="+mn-lt"/>
                <a:cs typeface="Calibri"/>
              </a:rPr>
              <a:t>and </a:t>
            </a:r>
            <a:r>
              <a:rPr lang="en-CA" sz="1200" spc="-10" dirty="0">
                <a:latin typeface="+mn-lt"/>
                <a:cs typeface="Calibri"/>
              </a:rPr>
              <a:t>professional </a:t>
            </a:r>
            <a:r>
              <a:rPr lang="en-CA" sz="1200" spc="-5" dirty="0">
                <a:latin typeface="+mn-lt"/>
                <a:cs typeface="Calibri"/>
              </a:rPr>
              <a:t>skill  </a:t>
            </a:r>
            <a:r>
              <a:rPr lang="en-CA" sz="1200" spc="-10" dirty="0">
                <a:latin typeface="+mn-lt"/>
                <a:cs typeface="Calibri"/>
              </a:rPr>
              <a:t>development</a:t>
            </a:r>
            <a:endParaRPr lang="en-CA" sz="1200" spc="0" dirty="0">
              <a:latin typeface="+mn-lt"/>
              <a:cs typeface="Calibri"/>
            </a:endParaRPr>
          </a:p>
          <a:p>
            <a:r>
              <a:rPr lang="en-CA" sz="1200" spc="0" dirty="0">
                <a:latin typeface="+mn-lt"/>
                <a:cs typeface="Calibri"/>
              </a:rPr>
              <a:t>-</a:t>
            </a:r>
            <a:r>
              <a:rPr lang="en-CA" sz="1200" spc="-15" dirty="0">
                <a:latin typeface="+mn-lt"/>
                <a:cs typeface="Calibri"/>
              </a:rPr>
              <a:t>Certificate </a:t>
            </a:r>
            <a:r>
              <a:rPr lang="en-CA" sz="1200" spc="-5" dirty="0">
                <a:latin typeface="+mn-lt"/>
                <a:cs typeface="Calibri"/>
              </a:rPr>
              <a:t>of</a:t>
            </a:r>
            <a:r>
              <a:rPr lang="en-CA" sz="1200" spc="-20" dirty="0">
                <a:latin typeface="+mn-lt"/>
                <a:cs typeface="Calibri"/>
              </a:rPr>
              <a:t> </a:t>
            </a:r>
            <a:r>
              <a:rPr lang="en-CA" sz="1200" spc="-10" dirty="0">
                <a:latin typeface="+mn-lt"/>
                <a:cs typeface="Calibri"/>
              </a:rPr>
              <a:t>completion</a:t>
            </a:r>
            <a:endParaRPr lang="en-CA" sz="1200" spc="0" dirty="0">
              <a:latin typeface="+mn-lt"/>
              <a:cs typeface="Calibri"/>
            </a:endParaRPr>
          </a:p>
          <a:p>
            <a:r>
              <a:rPr lang="en-CA" sz="1200" spc="0" dirty="0">
                <a:latin typeface="+mn-lt"/>
                <a:cs typeface="Calibri"/>
              </a:rPr>
              <a:t>-</a:t>
            </a:r>
            <a:r>
              <a:rPr lang="en-CA" sz="1200" spc="-10" dirty="0">
                <a:latin typeface="+mn-lt"/>
                <a:cs typeface="Calibri"/>
              </a:rPr>
              <a:t>Resume</a:t>
            </a:r>
            <a:r>
              <a:rPr lang="en-CA" sz="1200" spc="-5" dirty="0">
                <a:latin typeface="+mn-lt"/>
                <a:cs typeface="Calibri"/>
              </a:rPr>
              <a:t> </a:t>
            </a:r>
            <a:r>
              <a:rPr lang="en-CA" sz="1200" spc="-10" dirty="0">
                <a:latin typeface="+mn-lt"/>
                <a:cs typeface="Calibri"/>
              </a:rPr>
              <a:t>builder</a:t>
            </a:r>
            <a:endParaRPr lang="en-CA" sz="1200" spc="0" dirty="0">
              <a:latin typeface="+mn-lt"/>
              <a:cs typeface="Calibri"/>
            </a:endParaRPr>
          </a:p>
          <a:p>
            <a:r>
              <a:rPr lang="en-CA" sz="1200" spc="0" dirty="0">
                <a:latin typeface="+mn-lt"/>
                <a:cs typeface="Calibri"/>
              </a:rPr>
              <a:t>-</a:t>
            </a:r>
            <a:r>
              <a:rPr lang="en-CA" sz="1200" spc="-5" dirty="0">
                <a:latin typeface="+mn-lt"/>
                <a:cs typeface="Calibri"/>
              </a:rPr>
              <a:t>Co-curricular </a:t>
            </a:r>
            <a:r>
              <a:rPr lang="en-CA" sz="1200" spc="-20" dirty="0">
                <a:latin typeface="+mn-lt"/>
                <a:cs typeface="Calibri"/>
              </a:rPr>
              <a:t>record</a:t>
            </a:r>
            <a:endParaRPr lang="en-CA" sz="1200" spc="0" dirty="0">
              <a:latin typeface="+mn-lt"/>
              <a:cs typeface="Calibri"/>
            </a:endParaRPr>
          </a:p>
          <a:p>
            <a:r>
              <a:rPr lang="en-CA" sz="1200" spc="0" dirty="0">
                <a:latin typeface="+mn-lt"/>
                <a:cs typeface="Calibri"/>
              </a:rPr>
              <a:t>-</a:t>
            </a:r>
            <a:r>
              <a:rPr lang="en-CA" sz="1200" spc="-5" dirty="0">
                <a:latin typeface="+mn-lt"/>
                <a:cs typeface="Calibri"/>
              </a:rPr>
              <a:t>Expand Schulich</a:t>
            </a:r>
            <a:r>
              <a:rPr lang="en-CA" sz="1200" spc="20" dirty="0">
                <a:latin typeface="+mn-lt"/>
                <a:cs typeface="Calibri"/>
              </a:rPr>
              <a:t> </a:t>
            </a:r>
            <a:r>
              <a:rPr lang="en-CA" sz="1200" spc="-10" dirty="0">
                <a:latin typeface="+mn-lt"/>
                <a:cs typeface="Calibri"/>
              </a:rPr>
              <a:t>network</a:t>
            </a:r>
            <a:endParaRPr lang="en-CA" sz="1200" dirty="0">
              <a:latin typeface="+mn-lt"/>
              <a:cs typeface="Calibri"/>
            </a:endParaRPr>
          </a:p>
          <a:p>
            <a:endParaRPr lang="en-CA" dirty="0"/>
          </a:p>
          <a:p>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15</a:t>
            </a:fld>
            <a:endParaRPr lang="en-CA"/>
          </a:p>
        </p:txBody>
      </p:sp>
    </p:spTree>
    <p:extLst>
      <p:ext uri="{BB962C8B-B14F-4D97-AF65-F5344CB8AC3E}">
        <p14:creationId xmlns:p14="http://schemas.microsoft.com/office/powerpoint/2010/main" val="1729766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93700" indent="-342900">
              <a:lnSpc>
                <a:spcPct val="100000"/>
              </a:lnSpc>
              <a:spcBef>
                <a:spcPts val="95"/>
              </a:spcBef>
              <a:buClr>
                <a:srgbClr val="E22725"/>
              </a:buClr>
              <a:buFont typeface="Wingdings"/>
              <a:buChar char=""/>
              <a:tabLst>
                <a:tab pos="393065" algn="l"/>
                <a:tab pos="393700" algn="l"/>
              </a:tabLst>
            </a:pPr>
            <a:r>
              <a:rPr lang="en-CA" sz="1200" spc="-25" dirty="0">
                <a:latin typeface="Calibri"/>
                <a:cs typeface="Calibri"/>
              </a:rPr>
              <a:t>Website:</a:t>
            </a:r>
            <a:r>
              <a:rPr lang="en-CA" sz="1200" spc="-5" dirty="0">
                <a:latin typeface="Calibri"/>
                <a:cs typeface="Calibri"/>
              </a:rPr>
              <a:t> </a:t>
            </a:r>
            <a:r>
              <a:rPr lang="en-CA" sz="1200" spc="-15" dirty="0">
                <a:latin typeface="Calibri"/>
                <a:cs typeface="Calibri"/>
                <a:hlinkClick r:id="rId3"/>
              </a:rPr>
              <a:t>https://schulich.ucalgary.ca/leadership</a:t>
            </a:r>
            <a:r>
              <a:rPr lang="en-CA" sz="1200" spc="-15" dirty="0">
                <a:latin typeface="Calibri"/>
                <a:cs typeface="Calibri"/>
              </a:rPr>
              <a:t> </a:t>
            </a:r>
            <a:endParaRPr lang="en-CA" sz="1200" dirty="0">
              <a:latin typeface="Calibri"/>
              <a:cs typeface="Calibri"/>
            </a:endParaRPr>
          </a:p>
          <a:p>
            <a:pPr>
              <a:lnSpc>
                <a:spcPct val="100000"/>
              </a:lnSpc>
              <a:spcBef>
                <a:spcPts val="20"/>
              </a:spcBef>
              <a:buClr>
                <a:srgbClr val="E22725"/>
              </a:buClr>
              <a:buFont typeface="Wingdings"/>
              <a:buChar char=""/>
            </a:pPr>
            <a:endParaRPr lang="en-CA" sz="1400" dirty="0">
              <a:latin typeface="Calibri"/>
              <a:cs typeface="Calibri"/>
            </a:endParaRPr>
          </a:p>
          <a:p>
            <a:pPr marL="393700" marR="17780" indent="-342900">
              <a:lnSpc>
                <a:spcPct val="80000"/>
              </a:lnSpc>
              <a:buClr>
                <a:srgbClr val="E22725"/>
              </a:buClr>
              <a:buFont typeface="Wingdings"/>
              <a:buChar char=""/>
              <a:tabLst>
                <a:tab pos="393065" algn="l"/>
                <a:tab pos="393700" algn="l"/>
              </a:tabLst>
            </a:pPr>
            <a:r>
              <a:rPr lang="en-CA" sz="1200" spc="-15" dirty="0">
                <a:latin typeface="Calibri"/>
                <a:cs typeface="Calibri"/>
              </a:rPr>
              <a:t>Registration </a:t>
            </a:r>
            <a:r>
              <a:rPr lang="en-CA" sz="1200" spc="-10" dirty="0">
                <a:latin typeface="Calibri"/>
                <a:cs typeface="Calibri"/>
              </a:rPr>
              <a:t>page:  </a:t>
            </a:r>
            <a:r>
              <a:rPr lang="en-CA" sz="1200" spc="-10" dirty="0">
                <a:latin typeface="Calibri"/>
                <a:cs typeface="Calibri"/>
                <a:hlinkClick r:id="rId4"/>
              </a:rPr>
              <a:t>https://conted.ucalgary.ca/search/publicCourseSearchDetails.do?method=load&amp;courseId=62432919</a:t>
            </a:r>
            <a:r>
              <a:rPr lang="en-CA" sz="1200" spc="-10" dirty="0">
                <a:latin typeface="Calibri"/>
                <a:cs typeface="Calibri"/>
              </a:rPr>
              <a:t> </a:t>
            </a:r>
          </a:p>
          <a:p>
            <a:pPr marL="50800" marR="17780">
              <a:lnSpc>
                <a:spcPct val="80000"/>
              </a:lnSpc>
              <a:buClr>
                <a:srgbClr val="E22725"/>
              </a:buClr>
              <a:tabLst>
                <a:tab pos="393065" algn="l"/>
                <a:tab pos="393700" algn="l"/>
              </a:tabLst>
            </a:pPr>
            <a:endParaRPr lang="en-CA" sz="1200" dirty="0">
              <a:latin typeface="Calibri"/>
              <a:cs typeface="Calibri"/>
            </a:endParaRPr>
          </a:p>
          <a:p>
            <a:pPr marL="393700" indent="-342900">
              <a:lnSpc>
                <a:spcPct val="100000"/>
              </a:lnSpc>
              <a:buClr>
                <a:srgbClr val="E22725"/>
              </a:buClr>
              <a:buFont typeface="Wingdings"/>
              <a:buChar char=""/>
              <a:tabLst>
                <a:tab pos="393065" algn="l"/>
                <a:tab pos="393700" algn="l"/>
              </a:tabLst>
            </a:pPr>
            <a:r>
              <a:rPr lang="en-CA" sz="1200" spc="-15" dirty="0">
                <a:latin typeface="Calibri"/>
                <a:cs typeface="Calibri"/>
              </a:rPr>
              <a:t>E-mail: </a:t>
            </a:r>
            <a:r>
              <a:rPr lang="en-CA" sz="1200" spc="-15" dirty="0">
                <a:latin typeface="Calibri"/>
                <a:cs typeface="Calibri"/>
                <a:hlinkClick r:id="rId5"/>
              </a:rPr>
              <a:t>Schulich.leadership@ucalgary.ca</a:t>
            </a:r>
            <a:endParaRPr lang="en-CA" sz="1200" spc="-15" dirty="0">
              <a:latin typeface="Calibri"/>
              <a:cs typeface="Calibri"/>
            </a:endParaRPr>
          </a:p>
          <a:p>
            <a:pPr marL="393700" indent="-342900">
              <a:lnSpc>
                <a:spcPct val="100000"/>
              </a:lnSpc>
              <a:buClr>
                <a:srgbClr val="E22725"/>
              </a:buClr>
              <a:buFont typeface="Wingdings"/>
              <a:buChar char=""/>
              <a:tabLst>
                <a:tab pos="393065" algn="l"/>
                <a:tab pos="393700" algn="l"/>
              </a:tabLst>
            </a:pPr>
            <a:endParaRPr lang="en-CA" sz="1200" spc="-15" dirty="0">
              <a:latin typeface="Calibri"/>
              <a:cs typeface="Calibri"/>
            </a:endParaRPr>
          </a:p>
          <a:p>
            <a:pPr marL="393700" marR="0" lvl="0" indent="-342900" algn="l" defTabSz="914400" rtl="0" eaLnBrk="1" fontAlgn="auto" latinLnBrk="0" hangingPunct="1">
              <a:lnSpc>
                <a:spcPct val="100000"/>
              </a:lnSpc>
              <a:spcBef>
                <a:spcPts val="0"/>
              </a:spcBef>
              <a:spcAft>
                <a:spcPts val="0"/>
              </a:spcAft>
              <a:buClr>
                <a:srgbClr val="E22725"/>
              </a:buClr>
              <a:buSzTx/>
              <a:buFont typeface="Wingdings"/>
              <a:buChar char=""/>
              <a:tabLst>
                <a:tab pos="393065" algn="l"/>
                <a:tab pos="393700" algn="l"/>
              </a:tabLst>
              <a:defRPr/>
            </a:pPr>
            <a:r>
              <a:rPr lang="en-CA" sz="1200" b="1" spc="-5" dirty="0">
                <a:latin typeface="Calibri"/>
                <a:cs typeface="Calibri"/>
              </a:rPr>
              <a:t>Deadline: </a:t>
            </a:r>
            <a:r>
              <a:rPr lang="en-CA" sz="1200" b="1" spc="-35" dirty="0">
                <a:latin typeface="Calibri"/>
                <a:cs typeface="Calibri"/>
              </a:rPr>
              <a:t>Tuesday, </a:t>
            </a:r>
            <a:r>
              <a:rPr lang="en-CA" sz="1200" b="1" spc="-5" dirty="0">
                <a:latin typeface="Calibri"/>
                <a:cs typeface="Calibri"/>
              </a:rPr>
              <a:t>Sept. </a:t>
            </a:r>
            <a:r>
              <a:rPr lang="en-CA" sz="1200" b="1" dirty="0">
                <a:latin typeface="Calibri"/>
                <a:cs typeface="Calibri"/>
              </a:rPr>
              <a:t>12, </a:t>
            </a:r>
            <a:r>
              <a:rPr lang="en-CA" sz="1200" b="1" spc="-5" dirty="0">
                <a:latin typeface="Calibri"/>
                <a:cs typeface="Calibri"/>
              </a:rPr>
              <a:t>2023 @</a:t>
            </a:r>
            <a:r>
              <a:rPr lang="en-CA" sz="1200" b="1" spc="85" dirty="0">
                <a:latin typeface="Calibri"/>
                <a:cs typeface="Calibri"/>
              </a:rPr>
              <a:t> </a:t>
            </a:r>
            <a:r>
              <a:rPr lang="en-CA" sz="1200" b="1" spc="-5" dirty="0">
                <a:latin typeface="Calibri"/>
                <a:cs typeface="Calibri"/>
              </a:rPr>
              <a:t>11:59pm</a:t>
            </a:r>
            <a:endParaRPr lang="en-CA" sz="1200" dirty="0">
              <a:latin typeface="Calibri"/>
              <a:cs typeface="Calibri"/>
            </a:endParaRPr>
          </a:p>
          <a:p>
            <a:pPr marL="393700" indent="-342900">
              <a:lnSpc>
                <a:spcPct val="100000"/>
              </a:lnSpc>
              <a:buClr>
                <a:srgbClr val="E22725"/>
              </a:buClr>
              <a:buFont typeface="Wingdings"/>
              <a:buChar char=""/>
              <a:tabLst>
                <a:tab pos="393065" algn="l"/>
                <a:tab pos="393700" algn="l"/>
              </a:tabLst>
            </a:pPr>
            <a:endParaRPr lang="en-CA" dirty="0"/>
          </a:p>
          <a:p>
            <a:r>
              <a:rPr lang="en-CA" dirty="0"/>
              <a:t>ANY QUESTIONS???</a:t>
            </a:r>
          </a:p>
        </p:txBody>
      </p:sp>
      <p:sp>
        <p:nvSpPr>
          <p:cNvPr id="4" name="Slide Number Placeholder 3"/>
          <p:cNvSpPr>
            <a:spLocks noGrp="1"/>
          </p:cNvSpPr>
          <p:nvPr>
            <p:ph type="sldNum" sz="quarter" idx="10"/>
          </p:nvPr>
        </p:nvSpPr>
        <p:spPr/>
        <p:txBody>
          <a:bodyPr/>
          <a:lstStyle/>
          <a:p>
            <a:fld id="{BDA2DCBA-4014-4BA4-8C06-02EE21E17B8A}" type="slidenum">
              <a:rPr lang="en-CA" smtClean="0"/>
              <a:t>16</a:t>
            </a:fld>
            <a:endParaRPr lang="en-CA"/>
          </a:p>
        </p:txBody>
      </p:sp>
    </p:spTree>
    <p:extLst>
      <p:ext uri="{BB962C8B-B14F-4D97-AF65-F5344CB8AC3E}">
        <p14:creationId xmlns:p14="http://schemas.microsoft.com/office/powerpoint/2010/main" val="3318373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Agenda for today</a:t>
            </a:r>
          </a:p>
          <a:p>
            <a:pPr marL="355600" indent="-342900">
              <a:lnSpc>
                <a:spcPct val="100000"/>
              </a:lnSpc>
              <a:spcBef>
                <a:spcPts val="770"/>
              </a:spcBef>
              <a:buClr>
                <a:srgbClr val="E22725"/>
              </a:buClr>
              <a:buFont typeface="Wingdings"/>
              <a:buChar char=""/>
              <a:tabLst>
                <a:tab pos="354965" algn="l"/>
                <a:tab pos="355600" algn="l"/>
              </a:tabLst>
            </a:pPr>
            <a:r>
              <a:rPr lang="en-CA" sz="1200" spc="-10" dirty="0">
                <a:latin typeface="Calibri"/>
                <a:cs typeface="Calibri"/>
              </a:rPr>
              <a:t>Defining</a:t>
            </a:r>
            <a:r>
              <a:rPr lang="en-CA" sz="1200" spc="-20" dirty="0">
                <a:latin typeface="Calibri"/>
                <a:cs typeface="Calibri"/>
              </a:rPr>
              <a:t> </a:t>
            </a:r>
            <a:r>
              <a:rPr lang="en-CA" sz="1200" spc="-10" dirty="0">
                <a:latin typeface="Calibri"/>
                <a:cs typeface="Calibri"/>
              </a:rPr>
              <a:t>Leadership</a:t>
            </a:r>
            <a:endParaRPr lang="en-CA" sz="1200" dirty="0">
              <a:latin typeface="Calibri"/>
              <a:cs typeface="Calibri"/>
            </a:endParaRPr>
          </a:p>
          <a:p>
            <a:pPr marL="355600" indent="-342900">
              <a:lnSpc>
                <a:spcPct val="100000"/>
              </a:lnSpc>
              <a:spcBef>
                <a:spcPts val="670"/>
              </a:spcBef>
              <a:buClr>
                <a:srgbClr val="E22725"/>
              </a:buClr>
              <a:buFont typeface="Wingdings"/>
              <a:buChar char=""/>
              <a:tabLst>
                <a:tab pos="354965" algn="l"/>
                <a:tab pos="355600" algn="l"/>
              </a:tabLst>
            </a:pPr>
            <a:r>
              <a:rPr lang="en-CA" sz="1200" spc="-5" dirty="0">
                <a:latin typeface="Calibri"/>
                <a:cs typeface="Calibri"/>
              </a:rPr>
              <a:t>Engineering </a:t>
            </a:r>
            <a:r>
              <a:rPr lang="en-CA" sz="1200" spc="-10" dirty="0">
                <a:latin typeface="Calibri"/>
                <a:cs typeface="Calibri"/>
              </a:rPr>
              <a:t>Leadership </a:t>
            </a:r>
            <a:r>
              <a:rPr lang="en-CA" sz="1200" spc="-20" dirty="0">
                <a:latin typeface="Calibri"/>
                <a:cs typeface="Calibri"/>
              </a:rPr>
              <a:t>Program</a:t>
            </a:r>
            <a:r>
              <a:rPr lang="en-CA" sz="1200" spc="-75" dirty="0">
                <a:latin typeface="Calibri"/>
                <a:cs typeface="Calibri"/>
              </a:rPr>
              <a:t> </a:t>
            </a:r>
            <a:r>
              <a:rPr lang="en-CA" sz="1200" spc="-5" dirty="0">
                <a:latin typeface="Calibri"/>
                <a:cs typeface="Calibri"/>
              </a:rPr>
              <a:t>Overview</a:t>
            </a:r>
            <a:endParaRPr lang="en-CA" sz="1200" dirty="0">
              <a:latin typeface="Calibri"/>
              <a:cs typeface="Calibri"/>
            </a:endParaRPr>
          </a:p>
          <a:p>
            <a:pPr marL="355600" indent="-342900">
              <a:lnSpc>
                <a:spcPct val="100000"/>
              </a:lnSpc>
              <a:spcBef>
                <a:spcPts val="670"/>
              </a:spcBef>
              <a:buClr>
                <a:srgbClr val="E22725"/>
              </a:buClr>
              <a:buFont typeface="Wingdings"/>
              <a:buChar char=""/>
              <a:tabLst>
                <a:tab pos="354965" algn="l"/>
                <a:tab pos="355600" algn="l"/>
              </a:tabLst>
            </a:pPr>
            <a:r>
              <a:rPr lang="en-CA" sz="1200" dirty="0">
                <a:latin typeface="Calibri"/>
                <a:cs typeface="Calibri"/>
              </a:rPr>
              <a:t>Q&amp;A</a:t>
            </a:r>
          </a:p>
          <a:p>
            <a:endParaRPr lang="en-CA" dirty="0"/>
          </a:p>
        </p:txBody>
      </p:sp>
      <p:sp>
        <p:nvSpPr>
          <p:cNvPr id="4" name="Slide Number Placeholder 3"/>
          <p:cNvSpPr>
            <a:spLocks noGrp="1"/>
          </p:cNvSpPr>
          <p:nvPr>
            <p:ph type="sldNum" sz="quarter" idx="5"/>
          </p:nvPr>
        </p:nvSpPr>
        <p:spPr/>
        <p:txBody>
          <a:bodyPr/>
          <a:lstStyle/>
          <a:p>
            <a:fld id="{BDA2DCBA-4014-4BA4-8C06-02EE21E17B8A}" type="slidenum">
              <a:rPr lang="en-CA" smtClean="0"/>
              <a:t>2</a:t>
            </a:fld>
            <a:endParaRPr lang="en-CA"/>
          </a:p>
        </p:txBody>
      </p:sp>
    </p:spTree>
    <p:extLst>
      <p:ext uri="{BB962C8B-B14F-4D97-AF65-F5344CB8AC3E}">
        <p14:creationId xmlns:p14="http://schemas.microsoft.com/office/powerpoint/2010/main" val="1804649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“We are going to kick off quickly by posing a question to all of you! Please submit in the poll the statement that you think best describes leadership”</a:t>
            </a:r>
          </a:p>
          <a:p>
            <a:endParaRPr lang="en-CA" dirty="0"/>
          </a:p>
          <a:p>
            <a:r>
              <a:rPr lang="en-CA" dirty="0"/>
              <a:t>-summarize</a:t>
            </a:r>
            <a:r>
              <a:rPr lang="en-CA" baseline="0" dirty="0"/>
              <a:t> poll results</a:t>
            </a:r>
          </a:p>
          <a:p>
            <a:endParaRPr lang="en-CA" baseline="0" dirty="0"/>
          </a:p>
          <a:p>
            <a:r>
              <a:rPr lang="en-CA" b="1" baseline="0" dirty="0"/>
              <a:t>“These poll questions is a bit of a trick question and I will tell you why…”</a:t>
            </a:r>
          </a:p>
          <a:p>
            <a:endParaRPr lang="en-CA" b="1" baseline="0" dirty="0"/>
          </a:p>
          <a:p>
            <a:r>
              <a:rPr lang="en-CA" b="1" baseline="0" dirty="0"/>
              <a:t>“Leadership has nothing to do with titles and seniority – just because you have a certain title or position, it doesn’t make you a leader. If you have been at a company or store for a long time, that just makes you experienced, but not necessarily a leader. You can be a leader in a sports team, in your friend group, in your family…. All without having a specific title.</a:t>
            </a:r>
          </a:p>
          <a:p>
            <a:endParaRPr lang="en-CA" b="1" baseline="0" dirty="0"/>
          </a:p>
          <a:p>
            <a:r>
              <a:rPr lang="en-CA" b="1" baseline="0" dirty="0"/>
              <a:t>Leadership is not management. Leadership and management is not synonymous. Managers may be responsible for a lot of employees, and while good management is definitely needed. Managers, they plan, they coordinate, they hire and fire and they do so many other things. However, managers, manage things, and leaders lead people. A person could be both a manager and a good leader, but it is not the same. </a:t>
            </a:r>
          </a:p>
          <a:p>
            <a:endParaRPr lang="en-CA" b="1" baseline="0" dirty="0"/>
          </a:p>
          <a:p>
            <a:r>
              <a:rPr lang="en-CA" b="1" baseline="0" dirty="0"/>
              <a:t>Leadership has nothing to do with any specific personal attributes like dominance and charisma. Leadership is not a set of adjectives, as leadership looks different for every single person. In fact you can have a quieter leadership style, and that is ok, because you can just be as effective as a louder leadership style.</a:t>
            </a:r>
          </a:p>
          <a:p>
            <a:endParaRPr lang="en-CA" b="1" baseline="0" dirty="0"/>
          </a:p>
          <a:p>
            <a:r>
              <a:rPr lang="en-CA" b="1" baseline="0" dirty="0"/>
              <a:t>For the last statement, I will give you an example for you to think through. Say every spring you have a vision to grow a garden in your backyard. With lots of work, your planted carrots and </a:t>
            </a:r>
            <a:r>
              <a:rPr lang="en-CA" b="1" baseline="0" dirty="0" err="1"/>
              <a:t>tomates</a:t>
            </a:r>
            <a:r>
              <a:rPr lang="en-CA" b="1" baseline="0" dirty="0"/>
              <a:t> become a reality, but what leadership was exercised in this example? Leadership is more than just seeing that vision into reality. </a:t>
            </a:r>
          </a:p>
          <a:p>
            <a:endParaRPr lang="en-CA" b="1" baseline="0" dirty="0"/>
          </a:p>
          <a:p>
            <a:r>
              <a:rPr lang="en-CA" b="1" baseline="0" dirty="0"/>
              <a:t>I have just told you a lot about what leadership ISN’T so what is it exactly?</a:t>
            </a:r>
          </a:p>
        </p:txBody>
      </p:sp>
      <p:sp>
        <p:nvSpPr>
          <p:cNvPr id="4" name="Slide Number Placeholder 3"/>
          <p:cNvSpPr>
            <a:spLocks noGrp="1"/>
          </p:cNvSpPr>
          <p:nvPr>
            <p:ph type="sldNum" sz="quarter" idx="10"/>
          </p:nvPr>
        </p:nvSpPr>
        <p:spPr/>
        <p:txBody>
          <a:bodyPr/>
          <a:lstStyle/>
          <a:p>
            <a:fld id="{BDA2DCBA-4014-4BA4-8C06-02EE21E17B8A}" type="slidenum">
              <a:rPr lang="en-CA" smtClean="0"/>
              <a:t>3</a:t>
            </a:fld>
            <a:endParaRPr lang="en-CA"/>
          </a:p>
        </p:txBody>
      </p:sp>
    </p:spTree>
    <p:extLst>
      <p:ext uri="{BB962C8B-B14F-4D97-AF65-F5344CB8AC3E}">
        <p14:creationId xmlns:p14="http://schemas.microsoft.com/office/powerpoint/2010/main" val="3002474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According to Kevin Cruse, </a:t>
            </a:r>
            <a:r>
              <a:rPr lang="en-CA" sz="1200" b="1" spc="-5" dirty="0">
                <a:latin typeface="+mn-lt"/>
                <a:cs typeface="Calibri"/>
              </a:rPr>
              <a:t>“Leadership </a:t>
            </a:r>
            <a:r>
              <a:rPr lang="en-CA" sz="1200" b="1" dirty="0">
                <a:latin typeface="+mn-lt"/>
                <a:cs typeface="Calibri"/>
              </a:rPr>
              <a:t>is a </a:t>
            </a:r>
            <a:r>
              <a:rPr lang="en-CA" sz="1200" b="1" spc="-5" dirty="0">
                <a:latin typeface="+mn-lt"/>
                <a:cs typeface="Calibri"/>
              </a:rPr>
              <a:t>process </a:t>
            </a:r>
            <a:r>
              <a:rPr lang="en-CA" sz="1200" b="1" dirty="0">
                <a:latin typeface="+mn-lt"/>
                <a:cs typeface="Calibri"/>
              </a:rPr>
              <a:t>of social </a:t>
            </a:r>
            <a:r>
              <a:rPr lang="en-CA" sz="1200" b="1" spc="-10" dirty="0">
                <a:latin typeface="+mn-lt"/>
                <a:cs typeface="Calibri"/>
              </a:rPr>
              <a:t>influence,  </a:t>
            </a:r>
            <a:r>
              <a:rPr lang="en-CA" sz="1200" b="1" spc="-5" dirty="0">
                <a:latin typeface="+mn-lt"/>
                <a:cs typeface="Calibri"/>
              </a:rPr>
              <a:t>which </a:t>
            </a:r>
            <a:r>
              <a:rPr lang="en-CA" sz="1200" b="1" spc="-15" dirty="0">
                <a:latin typeface="+mn-lt"/>
                <a:cs typeface="Calibri"/>
              </a:rPr>
              <a:t>maximizes </a:t>
            </a:r>
            <a:r>
              <a:rPr lang="en-CA" sz="1200" b="1" dirty="0">
                <a:latin typeface="+mn-lt"/>
                <a:cs typeface="Calibri"/>
              </a:rPr>
              <a:t>the </a:t>
            </a:r>
            <a:r>
              <a:rPr lang="en-CA" sz="1200" b="1" spc="-10" dirty="0">
                <a:latin typeface="+mn-lt"/>
                <a:cs typeface="Calibri"/>
              </a:rPr>
              <a:t>efforts </a:t>
            </a:r>
            <a:r>
              <a:rPr lang="en-CA" sz="1200" b="1" dirty="0">
                <a:latin typeface="+mn-lt"/>
                <a:cs typeface="Calibri"/>
              </a:rPr>
              <a:t>of </a:t>
            </a:r>
            <a:r>
              <a:rPr lang="en-CA" sz="1200" b="1" spc="-10" dirty="0">
                <a:latin typeface="+mn-lt"/>
                <a:cs typeface="Calibri"/>
              </a:rPr>
              <a:t>others, </a:t>
            </a:r>
            <a:r>
              <a:rPr lang="en-CA" sz="1200" b="1" spc="-15" dirty="0">
                <a:latin typeface="+mn-lt"/>
                <a:cs typeface="Calibri"/>
              </a:rPr>
              <a:t>towards </a:t>
            </a:r>
            <a:r>
              <a:rPr lang="en-CA" sz="1200" b="1" dirty="0">
                <a:latin typeface="+mn-lt"/>
                <a:cs typeface="Calibri"/>
              </a:rPr>
              <a:t>the </a:t>
            </a:r>
            <a:r>
              <a:rPr lang="en-CA" sz="1200" b="1" spc="-10" dirty="0">
                <a:latin typeface="+mn-lt"/>
                <a:cs typeface="Calibri"/>
              </a:rPr>
              <a:t>achievement </a:t>
            </a:r>
            <a:r>
              <a:rPr lang="en-CA" sz="1200" b="1" dirty="0">
                <a:latin typeface="+mn-lt"/>
                <a:cs typeface="Calibri"/>
              </a:rPr>
              <a:t>of a</a:t>
            </a:r>
            <a:r>
              <a:rPr lang="en-CA" sz="1200" b="1" spc="10" dirty="0">
                <a:latin typeface="+mn-lt"/>
                <a:cs typeface="Calibri"/>
              </a:rPr>
              <a:t> </a:t>
            </a:r>
            <a:r>
              <a:rPr lang="en-CA" sz="1200" b="1" spc="-40" dirty="0">
                <a:latin typeface="+mn-lt"/>
                <a:cs typeface="Calibri"/>
              </a:rPr>
              <a:t>goal.”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spc="-40" dirty="0">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40" dirty="0">
                <a:latin typeface="+mn-lt"/>
                <a:cs typeface="Calibri"/>
              </a:rPr>
              <a:t>Notice some key elements of this definition… leadership stems from social influence, and not authority or power. Leadership involves other people. Who aren’t necessarily people they manage. There is no mention of personality traits in this </a:t>
            </a:r>
            <a:r>
              <a:rPr lang="en-CA" sz="1200" b="1" spc="-40" dirty="0" err="1">
                <a:latin typeface="+mn-lt"/>
                <a:cs typeface="Calibri"/>
              </a:rPr>
              <a:t>definituion</a:t>
            </a:r>
            <a:r>
              <a:rPr lang="en-CA" sz="1200" b="1" spc="-40" dirty="0">
                <a:latin typeface="+mn-lt"/>
                <a:cs typeface="Calibri"/>
              </a:rPr>
              <a:t>. There are many styles and paths to effective leadership. This definition includes a goal, it cant just be influence without an intended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spc="-40" dirty="0">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40" dirty="0">
                <a:latin typeface="+mn-lt"/>
                <a:cs typeface="Calibri"/>
              </a:rPr>
              <a:t>Lastly, what makes this definition different,</a:t>
            </a:r>
            <a:r>
              <a:rPr lang="en-CA" sz="1200" b="1" spc="-40" baseline="0" dirty="0">
                <a:latin typeface="+mn-lt"/>
                <a:cs typeface="Calibri"/>
              </a:rPr>
              <a:t> is the inclusion of the  maximization of the efforts of other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spc="-40" dirty="0">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spc="-40" dirty="0">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latin typeface="+mn-lt"/>
              <a:cs typeface="Calibri"/>
            </a:endParaRPr>
          </a:p>
          <a:p>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4</a:t>
            </a:fld>
            <a:endParaRPr lang="en-CA"/>
          </a:p>
        </p:txBody>
      </p:sp>
    </p:spTree>
    <p:extLst>
      <p:ext uri="{BB962C8B-B14F-4D97-AF65-F5344CB8AC3E}">
        <p14:creationId xmlns:p14="http://schemas.microsoft.com/office/powerpoint/2010/main" val="437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“Now that we have talked a bit more about</a:t>
            </a:r>
            <a:r>
              <a:rPr lang="en-CA" b="1" baseline="0" dirty="0"/>
              <a:t> what leadership is, </a:t>
            </a:r>
            <a:r>
              <a:rPr lang="en-CA" b="1" dirty="0"/>
              <a:t>I will</a:t>
            </a:r>
            <a:r>
              <a:rPr lang="en-CA" b="1" baseline="0" dirty="0"/>
              <a:t> launch a quick poll to see how all of you self-identify.” </a:t>
            </a:r>
          </a:p>
          <a:p>
            <a:endParaRPr lang="en-CA" baseline="0" dirty="0"/>
          </a:p>
          <a:p>
            <a:r>
              <a:rPr lang="en-CA" baseline="0" dirty="0"/>
              <a:t>Recap results</a:t>
            </a:r>
          </a:p>
          <a:p>
            <a:endParaRPr lang="en-CA" baseline="0" dirty="0"/>
          </a:p>
          <a:p>
            <a:r>
              <a:rPr lang="en-CA" b="1" baseline="0" dirty="0"/>
              <a:t>The diversity in answers is great to see because I want to talk about how the engineering leadership program is actually for all of you, no matter how you identify.</a:t>
            </a:r>
          </a:p>
          <a:p>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5</a:t>
            </a:fld>
            <a:endParaRPr lang="en-CA"/>
          </a:p>
        </p:txBody>
      </p:sp>
    </p:spTree>
    <p:extLst>
      <p:ext uri="{BB962C8B-B14F-4D97-AF65-F5344CB8AC3E}">
        <p14:creationId xmlns:p14="http://schemas.microsoft.com/office/powerpoint/2010/main" val="305364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a:t>So, if</a:t>
            </a:r>
            <a:r>
              <a:rPr lang="en-CA" b="1" baseline="0" dirty="0"/>
              <a:t> leadership is a process of social influence, which maximizes of others towards an achievement of a goal… what do you think engineering leadership is?</a:t>
            </a:r>
          </a:p>
          <a:p>
            <a:endParaRPr lang="en-CA" b="1" baseline="0" dirty="0"/>
          </a:p>
          <a:p>
            <a:r>
              <a:rPr lang="en-CA" b="1" baseline="0" dirty="0"/>
              <a:t>When we add engineering before the word leadership, it makes the definition more specific and relevant for the engineering profession.</a:t>
            </a:r>
          </a:p>
          <a:p>
            <a:endParaRPr lang="en-CA" b="1" baseline="0" dirty="0"/>
          </a:p>
          <a:p>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6</a:t>
            </a:fld>
            <a:endParaRPr lang="en-CA"/>
          </a:p>
        </p:txBody>
      </p:sp>
    </p:spTree>
    <p:extLst>
      <p:ext uri="{BB962C8B-B14F-4D97-AF65-F5344CB8AC3E}">
        <p14:creationId xmlns:p14="http://schemas.microsoft.com/office/powerpoint/2010/main" val="940051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a:t>
            </a:r>
            <a:r>
              <a:rPr lang="en-CA" baseline="0" dirty="0"/>
              <a:t> definition our program uses… </a:t>
            </a:r>
            <a:r>
              <a:rPr lang="en-CA" dirty="0"/>
              <a:t>It is an approach</a:t>
            </a:r>
            <a:r>
              <a:rPr lang="en-CA" baseline="0" dirty="0"/>
              <a:t> to….</a:t>
            </a:r>
            <a:r>
              <a:rPr lang="en-CA" sz="1200" b="1" spc="-5" dirty="0">
                <a:latin typeface="+mn-lt"/>
                <a:cs typeface="Calibri"/>
              </a:rPr>
              <a:t>influencing </a:t>
            </a:r>
            <a:r>
              <a:rPr lang="en-CA" sz="1200" b="1" spc="-10" dirty="0">
                <a:latin typeface="+mn-lt"/>
                <a:cs typeface="Calibri"/>
              </a:rPr>
              <a:t>others </a:t>
            </a:r>
            <a:r>
              <a:rPr lang="en-CA" sz="1200" b="1" spc="-15" dirty="0">
                <a:latin typeface="+mn-lt"/>
                <a:cs typeface="Calibri"/>
              </a:rPr>
              <a:t>to effectively collaborate </a:t>
            </a:r>
            <a:r>
              <a:rPr lang="en-CA" sz="1200" b="1" dirty="0">
                <a:latin typeface="+mn-lt"/>
                <a:cs typeface="Calibri"/>
              </a:rPr>
              <a:t>and </a:t>
            </a:r>
            <a:r>
              <a:rPr lang="en-CA" sz="1200" b="1" spc="-10" dirty="0">
                <a:latin typeface="+mn-lt"/>
                <a:cs typeface="Calibri"/>
              </a:rPr>
              <a:t>solve </a:t>
            </a:r>
            <a:r>
              <a:rPr lang="en-CA" sz="1200" b="1" spc="-25" dirty="0">
                <a:latin typeface="+mn-lt"/>
                <a:cs typeface="Calibri"/>
              </a:rPr>
              <a:t>problems.</a:t>
            </a:r>
            <a:endParaRPr lang="en-CA" baseline="0" dirty="0"/>
          </a:p>
          <a:p>
            <a:endParaRPr lang="en-CA" baseline="0" dirty="0"/>
          </a:p>
          <a:p>
            <a:r>
              <a:rPr lang="en-CA" baseline="0" dirty="0"/>
              <a:t>This definition encompasses the fact that engineers constantly work in teams, and leadership can influence a team to work together to solve problems. The previous definition mentioned maximizing effort of others towards achievement of a goal, which in this engineering leadership definition, is captured by the word ‘ effectively ‘ by nature engineers are professional problem solvers and use analytical skills to develop relevant solutions.</a:t>
            </a:r>
          </a:p>
          <a:p>
            <a:endParaRPr lang="en-CA" baseline="0" dirty="0"/>
          </a:p>
          <a:p>
            <a:r>
              <a:rPr lang="en-CA" baseline="0" dirty="0"/>
              <a:t>As simple as this engineering leadership definition may sound, it may actually look and feel complex. Engineering leadership is composed of a broad professional skillset, or a set of competencies. </a:t>
            </a:r>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7</a:t>
            </a:fld>
            <a:endParaRPr lang="en-CA"/>
          </a:p>
        </p:txBody>
      </p:sp>
    </p:spTree>
    <p:extLst>
      <p:ext uri="{BB962C8B-B14F-4D97-AF65-F5344CB8AC3E}">
        <p14:creationId xmlns:p14="http://schemas.microsoft.com/office/powerpoint/2010/main" val="3029028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things listed here refers</a:t>
            </a:r>
            <a:r>
              <a:rPr lang="en-CA" baseline="0" dirty="0"/>
              <a:t> to the APEGA competencies that a professional engineers need to have. In case you do not know what APEGA is, APEGA stands for the association of professional engineers and geoscientists of Alberta. It regulates the practices of engineering on behalf of the government, and is the body through which you would apply for a professional designation, the </a:t>
            </a:r>
            <a:r>
              <a:rPr lang="en-CA" baseline="0" dirty="0" err="1"/>
              <a:t>p.eng</a:t>
            </a:r>
            <a:r>
              <a:rPr lang="en-CA" baseline="0" dirty="0"/>
              <a:t> designation. Essentially, this designation means that you have met a certain standard, you have engineering Experience, and you adhere to a strict code of ethics and safety that puts public interest first. To earn this designation, the list of competencies need to be met. This designation will help you to stand out to employers as you apply for different engineering jobs in your career.</a:t>
            </a:r>
          </a:p>
          <a:p>
            <a:endParaRPr lang="en-CA" baseline="0" dirty="0"/>
          </a:p>
          <a:p>
            <a:r>
              <a:rPr lang="en-CA" baseline="0" dirty="0"/>
              <a:t>The engineering leadership program focuses on developing on all of the non-technical skills listed here:</a:t>
            </a:r>
          </a:p>
          <a:p>
            <a:r>
              <a:rPr lang="en-CA" baseline="0" dirty="0"/>
              <a:t>-communication skills</a:t>
            </a:r>
          </a:p>
          <a:p>
            <a:r>
              <a:rPr lang="en-CA" baseline="0" dirty="0"/>
              <a:t>-project and financial management</a:t>
            </a:r>
          </a:p>
          <a:p>
            <a:r>
              <a:rPr lang="en-CA" baseline="0" dirty="0"/>
              <a:t>Team effectiveness</a:t>
            </a:r>
          </a:p>
          <a:p>
            <a:r>
              <a:rPr lang="en-CA" baseline="0" dirty="0"/>
              <a:t>Professionalism</a:t>
            </a:r>
          </a:p>
          <a:p>
            <a:r>
              <a:rPr lang="en-CA" baseline="0" dirty="0"/>
              <a:t>Public protection and sustainability.</a:t>
            </a:r>
          </a:p>
          <a:p>
            <a:endParaRPr lang="en-CA" baseline="0" dirty="0"/>
          </a:p>
          <a:p>
            <a:r>
              <a:rPr lang="en-CA" baseline="0" dirty="0"/>
              <a:t>The program aims to address the gap between the technical skills that you are taught in your classes. And the skills desired by your employers.</a:t>
            </a:r>
          </a:p>
          <a:p>
            <a:endParaRPr lang="en-CA" baseline="0" dirty="0"/>
          </a:p>
          <a:p>
            <a:r>
              <a:rPr lang="en-CA" baseline="0" dirty="0"/>
              <a:t>The leadership program views all of these competencies as being leadership skills so we target these specific skills in the workshops that we offer. So although these skills are rooted in the engineering context, but the topics covered can be applied to all aspects of life, and not just school and work. </a:t>
            </a:r>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8</a:t>
            </a:fld>
            <a:endParaRPr lang="en-CA"/>
          </a:p>
        </p:txBody>
      </p:sp>
    </p:spTree>
    <p:extLst>
      <p:ext uri="{BB962C8B-B14F-4D97-AF65-F5344CB8AC3E}">
        <p14:creationId xmlns:p14="http://schemas.microsoft.com/office/powerpoint/2010/main" val="1633326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Now that we have talked about what leadership is and</a:t>
            </a:r>
            <a:r>
              <a:rPr lang="en-CA" baseline="0" dirty="0"/>
              <a:t> is not</a:t>
            </a:r>
            <a:r>
              <a:rPr lang="en-CA" dirty="0"/>
              <a:t>,  and what engineering leadership is in particular, you may be wondering what exactly is the engineering leadership program!?</a:t>
            </a:r>
          </a:p>
          <a:p>
            <a:endParaRPr lang="en-CA" dirty="0"/>
          </a:p>
          <a:p>
            <a:r>
              <a:rPr lang="en-CA" dirty="0"/>
              <a:t>Engineering leaders is what our</a:t>
            </a:r>
            <a:r>
              <a:rPr lang="en-CA" baseline="0" dirty="0"/>
              <a:t> program strives for you to be by focusing on developing your </a:t>
            </a:r>
            <a:r>
              <a:rPr lang="en-CA" baseline="0" dirty="0" err="1"/>
              <a:t>apega</a:t>
            </a:r>
            <a:r>
              <a:rPr lang="en-CA" baseline="0" dirty="0"/>
              <a:t> competencies and leadership skills.</a:t>
            </a:r>
          </a:p>
          <a:p>
            <a:endParaRPr lang="en-CA" baseline="0" dirty="0"/>
          </a:p>
          <a:p>
            <a:r>
              <a:rPr lang="en-CA" baseline="0" dirty="0"/>
              <a:t>It is: </a:t>
            </a:r>
          </a:p>
          <a:p>
            <a:pPr marL="355600" indent="-342900">
              <a:lnSpc>
                <a:spcPct val="100000"/>
              </a:lnSpc>
              <a:spcBef>
                <a:spcPts val="355"/>
              </a:spcBef>
              <a:buClr>
                <a:srgbClr val="E22725"/>
              </a:buClr>
              <a:buFont typeface="Wingdings"/>
              <a:buChar char=""/>
              <a:tabLst>
                <a:tab pos="354965" algn="l"/>
                <a:tab pos="355600" algn="l"/>
              </a:tabLst>
            </a:pPr>
            <a:r>
              <a:rPr lang="en-CA" sz="1200" spc="-15" dirty="0">
                <a:latin typeface="+mn-lt"/>
                <a:cs typeface="Calibri"/>
              </a:rPr>
              <a:t>Co-curricular, undergraduate, </a:t>
            </a:r>
            <a:r>
              <a:rPr lang="en-CA" sz="1200" dirty="0">
                <a:latin typeface="+mn-lt"/>
                <a:cs typeface="Calibri"/>
              </a:rPr>
              <a:t>3 </a:t>
            </a:r>
            <a:r>
              <a:rPr lang="en-CA" sz="1200" spc="-10" dirty="0">
                <a:latin typeface="+mn-lt"/>
                <a:cs typeface="Calibri"/>
              </a:rPr>
              <a:t>year</a:t>
            </a:r>
            <a:r>
              <a:rPr lang="en-CA" sz="1200" spc="25" dirty="0">
                <a:latin typeface="+mn-lt"/>
                <a:cs typeface="Calibri"/>
              </a:rPr>
              <a:t> </a:t>
            </a:r>
            <a:r>
              <a:rPr lang="en-CA" sz="1200" spc="-15" dirty="0">
                <a:latin typeface="+mn-lt"/>
                <a:cs typeface="Calibri"/>
              </a:rPr>
              <a:t>program</a:t>
            </a:r>
            <a:endParaRPr lang="en-CA" sz="1200" dirty="0">
              <a:latin typeface="+mn-lt"/>
              <a:cs typeface="Calibri"/>
            </a:endParaRPr>
          </a:p>
          <a:p>
            <a:pPr marL="355600" indent="-342900">
              <a:lnSpc>
                <a:spcPct val="100000"/>
              </a:lnSpc>
              <a:spcBef>
                <a:spcPts val="254"/>
              </a:spcBef>
              <a:buClr>
                <a:srgbClr val="E22725"/>
              </a:buClr>
              <a:buFont typeface="Wingdings"/>
              <a:buChar char=""/>
              <a:tabLst>
                <a:tab pos="354965" algn="l"/>
                <a:tab pos="355600" algn="l"/>
              </a:tabLst>
            </a:pPr>
            <a:r>
              <a:rPr lang="en-CA" sz="1200" spc="-5" dirty="0">
                <a:latin typeface="+mn-lt"/>
                <a:cs typeface="Calibri"/>
              </a:rPr>
              <a:t>Full participation </a:t>
            </a:r>
            <a:r>
              <a:rPr lang="en-CA" sz="1200" spc="-10" dirty="0">
                <a:latin typeface="+mn-lt"/>
                <a:cs typeface="Calibri"/>
              </a:rPr>
              <a:t>can </a:t>
            </a:r>
            <a:r>
              <a:rPr lang="en-CA" sz="1200" dirty="0">
                <a:latin typeface="+mn-lt"/>
                <a:cs typeface="Calibri"/>
              </a:rPr>
              <a:t>earn </a:t>
            </a:r>
            <a:r>
              <a:rPr lang="en-CA" sz="1200" spc="-15" dirty="0">
                <a:latin typeface="+mn-lt"/>
                <a:cs typeface="Calibri"/>
              </a:rPr>
              <a:t>you </a:t>
            </a:r>
            <a:r>
              <a:rPr lang="en-CA" sz="1200" dirty="0">
                <a:latin typeface="+mn-lt"/>
                <a:cs typeface="Calibri"/>
              </a:rPr>
              <a:t>a </a:t>
            </a:r>
            <a:r>
              <a:rPr lang="en-CA" sz="1200" spc="-10" dirty="0">
                <a:latin typeface="+mn-lt"/>
                <a:cs typeface="Calibri"/>
              </a:rPr>
              <a:t>Certificate </a:t>
            </a:r>
            <a:r>
              <a:rPr lang="en-CA" sz="1200" spc="-5" dirty="0">
                <a:latin typeface="+mn-lt"/>
                <a:cs typeface="Calibri"/>
              </a:rPr>
              <a:t>of</a:t>
            </a:r>
            <a:r>
              <a:rPr lang="en-CA" sz="1200" spc="5" dirty="0">
                <a:latin typeface="+mn-lt"/>
                <a:cs typeface="Calibri"/>
              </a:rPr>
              <a:t> </a:t>
            </a:r>
            <a:r>
              <a:rPr lang="en-CA" sz="1200" spc="-5" dirty="0">
                <a:latin typeface="+mn-lt"/>
                <a:cs typeface="Calibri"/>
              </a:rPr>
              <a:t>Recognition</a:t>
            </a:r>
            <a:r>
              <a:rPr lang="en-CA" sz="1200" spc="-5" baseline="0" dirty="0">
                <a:latin typeface="+mn-lt"/>
                <a:cs typeface="Calibri"/>
              </a:rPr>
              <a:t> for completion of all three yeas in the program.</a:t>
            </a:r>
            <a:endParaRPr lang="en-CA" sz="1200" dirty="0">
              <a:latin typeface="+mn-lt"/>
              <a:cs typeface="Calibri"/>
            </a:endParaRPr>
          </a:p>
          <a:p>
            <a:pPr marL="354965" marR="1009650" indent="-342900">
              <a:lnSpc>
                <a:spcPts val="2270"/>
              </a:lnSpc>
              <a:spcBef>
                <a:spcPts val="535"/>
              </a:spcBef>
              <a:buClr>
                <a:srgbClr val="E22725"/>
              </a:buClr>
              <a:buFont typeface="Wingdings"/>
              <a:buChar char=""/>
              <a:tabLst>
                <a:tab pos="354965" algn="l"/>
                <a:tab pos="355600" algn="l"/>
              </a:tabLst>
            </a:pPr>
            <a:r>
              <a:rPr lang="en-CA" sz="1200" spc="-5" dirty="0">
                <a:latin typeface="+mn-lt"/>
                <a:cs typeface="Calibri"/>
              </a:rPr>
              <a:t>Series of </a:t>
            </a:r>
            <a:r>
              <a:rPr lang="en-CA" sz="1200" spc="-10" dirty="0">
                <a:latin typeface="+mn-lt"/>
                <a:cs typeface="Calibri"/>
              </a:rPr>
              <a:t>interactive, </a:t>
            </a:r>
            <a:r>
              <a:rPr lang="en-CA" sz="1200" spc="-5" dirty="0">
                <a:latin typeface="+mn-lt"/>
                <a:cs typeface="Calibri"/>
              </a:rPr>
              <a:t>hands-on, HR </a:t>
            </a:r>
            <a:r>
              <a:rPr lang="en-CA" sz="1200" spc="-10" dirty="0">
                <a:latin typeface="+mn-lt"/>
                <a:cs typeface="Calibri"/>
              </a:rPr>
              <a:t>style training workshops</a:t>
            </a:r>
            <a:endParaRPr lang="en-CA" sz="1200" dirty="0">
              <a:latin typeface="+mn-lt"/>
              <a:cs typeface="Calibri"/>
            </a:endParaRPr>
          </a:p>
          <a:p>
            <a:pPr marL="354965" marR="818515" indent="-342900">
              <a:lnSpc>
                <a:spcPts val="2270"/>
              </a:lnSpc>
              <a:spcBef>
                <a:spcPts val="500"/>
              </a:spcBef>
              <a:buClr>
                <a:srgbClr val="E22725"/>
              </a:buClr>
              <a:buFont typeface="Wingdings"/>
              <a:buChar char=""/>
              <a:tabLst>
                <a:tab pos="354965" algn="l"/>
                <a:tab pos="355600" algn="l"/>
              </a:tabLst>
            </a:pPr>
            <a:r>
              <a:rPr lang="en-CA" sz="1200" dirty="0">
                <a:latin typeface="+mn-lt"/>
                <a:cs typeface="Calibri"/>
              </a:rPr>
              <a:t>Unique </a:t>
            </a:r>
            <a:r>
              <a:rPr lang="en-CA" sz="1200" spc="-5" dirty="0">
                <a:latin typeface="+mn-lt"/>
                <a:cs typeface="Calibri"/>
              </a:rPr>
              <a:t>opportunity for you </a:t>
            </a:r>
            <a:r>
              <a:rPr lang="en-CA" sz="1200" spc="-10" dirty="0">
                <a:latin typeface="+mn-lt"/>
                <a:cs typeface="Calibri"/>
              </a:rPr>
              <a:t>to gain </a:t>
            </a:r>
            <a:r>
              <a:rPr lang="en-CA" sz="1200" dirty="0">
                <a:latin typeface="+mn-lt"/>
                <a:cs typeface="Calibri"/>
              </a:rPr>
              <a:t>access </a:t>
            </a:r>
            <a:r>
              <a:rPr lang="en-CA" sz="1200" spc="-10" dirty="0">
                <a:latin typeface="+mn-lt"/>
                <a:cs typeface="Calibri"/>
              </a:rPr>
              <a:t>to free  training typically offered to working</a:t>
            </a:r>
            <a:r>
              <a:rPr lang="en-CA" sz="1200" spc="-10" baseline="0" dirty="0">
                <a:latin typeface="+mn-lt"/>
                <a:cs typeface="Calibri"/>
              </a:rPr>
              <a:t> professionals</a:t>
            </a:r>
          </a:p>
          <a:p>
            <a:pPr marL="354965" marR="818515" indent="-342900">
              <a:lnSpc>
                <a:spcPts val="2270"/>
              </a:lnSpc>
              <a:spcBef>
                <a:spcPts val="500"/>
              </a:spcBef>
              <a:buClr>
                <a:srgbClr val="E22725"/>
              </a:buClr>
              <a:buFont typeface="Wingdings"/>
              <a:buChar char=""/>
              <a:tabLst>
                <a:tab pos="354965" algn="l"/>
                <a:tab pos="355600" algn="l"/>
              </a:tabLst>
            </a:pPr>
            <a:r>
              <a:rPr lang="en-CA" sz="1200" spc="-20" dirty="0">
                <a:latin typeface="+mn-lt"/>
                <a:cs typeface="Calibri"/>
              </a:rPr>
              <a:t>Offers </a:t>
            </a:r>
            <a:r>
              <a:rPr lang="en-CA" sz="1200" spc="-10" dirty="0">
                <a:latin typeface="+mn-lt"/>
                <a:cs typeface="Calibri"/>
              </a:rPr>
              <a:t>internal</a:t>
            </a:r>
            <a:r>
              <a:rPr lang="en-CA" sz="1200" spc="15" dirty="0">
                <a:latin typeface="+mn-lt"/>
                <a:cs typeface="Calibri"/>
              </a:rPr>
              <a:t> </a:t>
            </a:r>
            <a:r>
              <a:rPr lang="en-CA" sz="1200" spc="-5" dirty="0">
                <a:latin typeface="+mn-lt"/>
                <a:cs typeface="Calibri"/>
              </a:rPr>
              <a:t>opportunities (eg. volunteering)</a:t>
            </a:r>
            <a:endParaRPr lang="en-CA" sz="1200" dirty="0">
              <a:latin typeface="+mn-lt"/>
              <a:cs typeface="Calibri"/>
            </a:endParaRPr>
          </a:p>
          <a:p>
            <a:pPr marL="355600" indent="-342900">
              <a:lnSpc>
                <a:spcPct val="100000"/>
              </a:lnSpc>
              <a:spcBef>
                <a:spcPts val="254"/>
              </a:spcBef>
              <a:buClr>
                <a:srgbClr val="E22725"/>
              </a:buClr>
              <a:buFont typeface="Wingdings"/>
              <a:buChar char=""/>
              <a:tabLst>
                <a:tab pos="354965" algn="l"/>
                <a:tab pos="355600" algn="l"/>
              </a:tabLst>
            </a:pPr>
            <a:r>
              <a:rPr lang="en-CA" sz="1200" spc="-20" dirty="0">
                <a:latin typeface="+mn-lt"/>
                <a:cs typeface="Calibri"/>
              </a:rPr>
              <a:t>Safe</a:t>
            </a:r>
            <a:r>
              <a:rPr lang="en-CA" sz="1200" spc="-15" dirty="0">
                <a:latin typeface="+mn-lt"/>
                <a:cs typeface="Calibri"/>
              </a:rPr>
              <a:t> </a:t>
            </a:r>
            <a:r>
              <a:rPr lang="en-CA" sz="1200" spc="-10" dirty="0">
                <a:latin typeface="+mn-lt"/>
                <a:cs typeface="Calibri"/>
              </a:rPr>
              <a:t>environment to learn</a:t>
            </a:r>
            <a:r>
              <a:rPr lang="en-CA" sz="1200" spc="-10" baseline="0" dirty="0">
                <a:latin typeface="+mn-lt"/>
                <a:cs typeface="Calibri"/>
              </a:rPr>
              <a:t> and practice leadership skills. Your contributions are highly encouraged, because learning can just </a:t>
            </a:r>
          </a:p>
          <a:p>
            <a:pPr marL="355600" indent="-342900">
              <a:lnSpc>
                <a:spcPct val="100000"/>
              </a:lnSpc>
              <a:spcBef>
                <a:spcPts val="254"/>
              </a:spcBef>
              <a:buClr>
                <a:srgbClr val="E22725"/>
              </a:buClr>
              <a:buFont typeface="Wingdings"/>
              <a:buChar char=""/>
              <a:tabLst>
                <a:tab pos="354965" algn="l"/>
                <a:tab pos="355600" algn="l"/>
              </a:tabLst>
            </a:pPr>
            <a:endParaRPr lang="en-CA" sz="1200" spc="-10" baseline="0" dirty="0">
              <a:latin typeface="+mn-lt"/>
              <a:cs typeface="Calibri"/>
            </a:endParaRPr>
          </a:p>
          <a:p>
            <a:pPr marL="355600" indent="-342900">
              <a:lnSpc>
                <a:spcPct val="100000"/>
              </a:lnSpc>
              <a:spcBef>
                <a:spcPts val="254"/>
              </a:spcBef>
              <a:buClr>
                <a:srgbClr val="E22725"/>
              </a:buClr>
              <a:buFont typeface="Wingdings"/>
              <a:buChar char=""/>
              <a:tabLst>
                <a:tab pos="354965" algn="l"/>
                <a:tab pos="355600" algn="l"/>
              </a:tabLst>
            </a:pPr>
            <a:r>
              <a:rPr lang="en-CA" sz="1200" spc="-10" baseline="0" dirty="0">
                <a:latin typeface="+mn-lt"/>
                <a:cs typeface="Calibri"/>
              </a:rPr>
              <a:t>Leadership program believes that leadership is not a fixed quality, it can be developed. So if in the poll you identified as sometimes being a leader, or not a leader at all, that ok this program is for you. If you already identify as a leader, then this program is also for you, because it can provide a deeper learning and will encourage you to apply what you learn to your current involvements. </a:t>
            </a:r>
          </a:p>
          <a:p>
            <a:pPr marL="355600" indent="-342900">
              <a:lnSpc>
                <a:spcPct val="100000"/>
              </a:lnSpc>
              <a:spcBef>
                <a:spcPts val="254"/>
              </a:spcBef>
              <a:buClr>
                <a:srgbClr val="E22725"/>
              </a:buClr>
              <a:buFont typeface="Wingdings"/>
              <a:buChar char=""/>
              <a:tabLst>
                <a:tab pos="354965" algn="l"/>
                <a:tab pos="355600" algn="l"/>
              </a:tabLst>
            </a:pPr>
            <a:endParaRPr lang="en-CA" sz="1200" spc="-10" baseline="0" dirty="0">
              <a:latin typeface="+mn-lt"/>
              <a:cs typeface="Calibri"/>
            </a:endParaRPr>
          </a:p>
          <a:p>
            <a:pPr marL="355600" indent="-342900">
              <a:lnSpc>
                <a:spcPct val="100000"/>
              </a:lnSpc>
              <a:spcBef>
                <a:spcPts val="254"/>
              </a:spcBef>
              <a:buClr>
                <a:srgbClr val="E22725"/>
              </a:buClr>
              <a:buFont typeface="Wingdings"/>
              <a:buChar char=""/>
              <a:tabLst>
                <a:tab pos="354965" algn="l"/>
                <a:tab pos="355600" algn="l"/>
              </a:tabLst>
            </a:pPr>
            <a:endParaRPr lang="en-CA" sz="1200" dirty="0">
              <a:latin typeface="+mn-lt"/>
              <a:cs typeface="Calibri"/>
            </a:endParaRPr>
          </a:p>
          <a:p>
            <a:endParaRPr lang="en-CA" baseline="0" dirty="0"/>
          </a:p>
          <a:p>
            <a:endParaRPr lang="en-CA" baseline="0" dirty="0"/>
          </a:p>
          <a:p>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BDA2DCBA-4014-4BA4-8C06-02EE21E17B8A}" type="slidenum">
              <a:rPr lang="en-CA" smtClean="0"/>
              <a:t>9</a:t>
            </a:fld>
            <a:endParaRPr lang="en-CA"/>
          </a:p>
        </p:txBody>
      </p:sp>
    </p:spTree>
    <p:extLst>
      <p:ext uri="{BB962C8B-B14F-4D97-AF65-F5344CB8AC3E}">
        <p14:creationId xmlns:p14="http://schemas.microsoft.com/office/powerpoint/2010/main" val="1545703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alibri"/>
                <a:cs typeface="Calibri"/>
              </a:defRPr>
            </a:lvl1pPr>
          </a:lstStyle>
          <a:p>
            <a:endParaRPr/>
          </a:p>
        </p:txBody>
      </p:sp>
      <p:sp>
        <p:nvSpPr>
          <p:cNvPr id="3" name="Holder 3"/>
          <p:cNvSpPr>
            <a:spLocks noGrp="1"/>
          </p:cNvSpPr>
          <p:nvPr>
            <p:ph sz="half" idx="2"/>
          </p:nvPr>
        </p:nvSpPr>
        <p:spPr>
          <a:xfrm>
            <a:off x="1004569" y="1144820"/>
            <a:ext cx="3601720" cy="3204845"/>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4" name="Holder 4"/>
          <p:cNvSpPr>
            <a:spLocks noGrp="1"/>
          </p:cNvSpPr>
          <p:nvPr>
            <p:ph sz="half" idx="3"/>
          </p:nvPr>
        </p:nvSpPr>
        <p:spPr>
          <a:xfrm>
            <a:off x="5071109" y="1150086"/>
            <a:ext cx="3439159" cy="3346450"/>
          </a:xfrm>
          <a:prstGeom prst="rect">
            <a:avLst/>
          </a:prstGeom>
        </p:spPr>
        <p:txBody>
          <a:bodyPr wrap="square" lIns="0" tIns="0" rIns="0" bIns="0">
            <a:spAutoFit/>
          </a:bodyPr>
          <a:lstStyle>
            <a:lvl1pPr>
              <a:defRPr sz="2200" b="1"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298262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535812" y="181355"/>
            <a:ext cx="8072374" cy="452755"/>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3" name="Holder 3"/>
          <p:cNvSpPr>
            <a:spLocks noGrp="1"/>
          </p:cNvSpPr>
          <p:nvPr>
            <p:ph type="body" idx="1"/>
          </p:nvPr>
        </p:nvSpPr>
        <p:spPr>
          <a:xfrm>
            <a:off x="582294" y="1309877"/>
            <a:ext cx="7979410" cy="3013075"/>
          </a:xfrm>
          <a:prstGeom prst="rect">
            <a:avLst/>
          </a:prstGeom>
        </p:spPr>
        <p:txBody>
          <a:bodyPr wrap="square" lIns="0" tIns="0" rIns="0" bIns="0">
            <a:spAutoFit/>
          </a:bodyPr>
          <a:lstStyle>
            <a:lvl1pPr>
              <a:defRPr sz="20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8/11/2023</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chulich.ucalgary.ca/leadershi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mailto:Schulich.leadership@ucalgary.ca" TargetMode="External"/><Relationship Id="rId4" Type="http://schemas.openxmlformats.org/officeDocument/2006/relationships/hyperlink" Target="https://conted.ucalgary.ca/search/publicCourseSearchDetails.do?method=load&amp;courseId=6243291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apega.ca/apply/licensee/work-experience/engineers/competency-based-assessment-tool/competencies-and-indicator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3999" cy="5143498"/>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2546095" y="1492503"/>
            <a:ext cx="2679065"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958879"/>
                </a:solidFill>
                <a:latin typeface="Calibri"/>
                <a:cs typeface="Calibri"/>
              </a:rPr>
              <a:t>SCHULICH SCHOOL </a:t>
            </a:r>
            <a:r>
              <a:rPr sz="1400" spc="-5" dirty="0">
                <a:solidFill>
                  <a:srgbClr val="958879"/>
                </a:solidFill>
                <a:latin typeface="Calibri"/>
                <a:cs typeface="Calibri"/>
              </a:rPr>
              <a:t>OF</a:t>
            </a:r>
            <a:r>
              <a:rPr sz="1400" spc="-10" dirty="0">
                <a:solidFill>
                  <a:srgbClr val="958879"/>
                </a:solidFill>
                <a:latin typeface="Calibri"/>
                <a:cs typeface="Calibri"/>
              </a:rPr>
              <a:t> </a:t>
            </a:r>
            <a:r>
              <a:rPr sz="1400" spc="-5" dirty="0">
                <a:solidFill>
                  <a:srgbClr val="958879"/>
                </a:solidFill>
                <a:latin typeface="Calibri"/>
                <a:cs typeface="Calibri"/>
              </a:rPr>
              <a:t>ENGINEERING</a:t>
            </a:r>
            <a:endParaRPr sz="1400">
              <a:latin typeface="Calibri"/>
              <a:cs typeface="Calibri"/>
            </a:endParaRPr>
          </a:p>
        </p:txBody>
      </p:sp>
      <p:sp>
        <p:nvSpPr>
          <p:cNvPr id="4" name="object 4"/>
          <p:cNvSpPr txBox="1">
            <a:spLocks noGrp="1"/>
          </p:cNvSpPr>
          <p:nvPr>
            <p:ph type="title"/>
          </p:nvPr>
        </p:nvSpPr>
        <p:spPr>
          <a:xfrm>
            <a:off x="2546095" y="1909318"/>
            <a:ext cx="5362575" cy="513080"/>
          </a:xfrm>
          <a:prstGeom prst="rect">
            <a:avLst/>
          </a:prstGeom>
        </p:spPr>
        <p:txBody>
          <a:bodyPr vert="horz" wrap="square" lIns="0" tIns="12065" rIns="0" bIns="0" rtlCol="0">
            <a:spAutoFit/>
          </a:bodyPr>
          <a:lstStyle/>
          <a:p>
            <a:pPr marL="12700">
              <a:lnSpc>
                <a:spcPct val="100000"/>
              </a:lnSpc>
              <a:spcBef>
                <a:spcPts val="95"/>
              </a:spcBef>
            </a:pPr>
            <a:r>
              <a:rPr sz="3200" spc="-10" dirty="0"/>
              <a:t>Engineering </a:t>
            </a:r>
            <a:r>
              <a:rPr sz="3200" spc="-15" dirty="0"/>
              <a:t>Leadership</a:t>
            </a:r>
            <a:r>
              <a:rPr sz="3200" spc="65" dirty="0"/>
              <a:t> </a:t>
            </a:r>
            <a:r>
              <a:rPr sz="3200" spc="-25" dirty="0"/>
              <a:t>Program</a:t>
            </a:r>
            <a:endParaRPr sz="3200"/>
          </a:p>
        </p:txBody>
      </p:sp>
      <p:sp>
        <p:nvSpPr>
          <p:cNvPr id="5" name="object 5"/>
          <p:cNvSpPr txBox="1"/>
          <p:nvPr/>
        </p:nvSpPr>
        <p:spPr>
          <a:xfrm>
            <a:off x="2546095" y="2531110"/>
            <a:ext cx="3269615" cy="391160"/>
          </a:xfrm>
          <a:prstGeom prst="rect">
            <a:avLst/>
          </a:prstGeom>
        </p:spPr>
        <p:txBody>
          <a:bodyPr vert="horz" wrap="square" lIns="0" tIns="12700" rIns="0" bIns="0" rtlCol="0">
            <a:spAutoFit/>
          </a:bodyPr>
          <a:lstStyle/>
          <a:p>
            <a:pPr marL="12700">
              <a:lnSpc>
                <a:spcPct val="100000"/>
              </a:lnSpc>
              <a:spcBef>
                <a:spcPts val="100"/>
              </a:spcBef>
            </a:pPr>
            <a:r>
              <a:rPr lang="en-CA" sz="2400" dirty="0">
                <a:latin typeface="Calibri"/>
                <a:cs typeface="Calibri"/>
              </a:rPr>
              <a:t>An Introduction</a:t>
            </a:r>
            <a:endParaRPr sz="2400" dirty="0">
              <a:latin typeface="Calibri"/>
              <a:cs typeface="Calibri"/>
            </a:endParaRPr>
          </a:p>
        </p:txBody>
      </p:sp>
      <p:sp>
        <p:nvSpPr>
          <p:cNvPr id="6" name="object 6"/>
          <p:cNvSpPr txBox="1"/>
          <p:nvPr/>
        </p:nvSpPr>
        <p:spPr>
          <a:xfrm>
            <a:off x="2546095" y="3884421"/>
            <a:ext cx="5221605" cy="227626"/>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958879"/>
                </a:solidFill>
                <a:latin typeface="Calibri"/>
                <a:cs typeface="Calibri"/>
              </a:rPr>
              <a:t>Present</a:t>
            </a:r>
            <a:r>
              <a:rPr lang="en-CA" sz="1400" spc="-10" dirty="0">
                <a:solidFill>
                  <a:srgbClr val="958879"/>
                </a:solidFill>
                <a:latin typeface="Calibri"/>
                <a:cs typeface="Calibri"/>
              </a:rPr>
              <a:t>ed by Engineering Career Centre</a:t>
            </a:r>
            <a:endParaRPr sz="14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4488" y="111251"/>
            <a:ext cx="3660140" cy="452755"/>
          </a:xfrm>
          <a:prstGeom prst="rect">
            <a:avLst/>
          </a:prstGeom>
        </p:spPr>
        <p:txBody>
          <a:bodyPr vert="horz" wrap="square" lIns="0" tIns="12700" rIns="0" bIns="0" rtlCol="0">
            <a:spAutoFit/>
          </a:bodyPr>
          <a:lstStyle/>
          <a:p>
            <a:pPr marL="12700">
              <a:lnSpc>
                <a:spcPct val="100000"/>
              </a:lnSpc>
              <a:spcBef>
                <a:spcPts val="100"/>
              </a:spcBef>
            </a:pPr>
            <a:r>
              <a:rPr sz="2800" dirty="0">
                <a:latin typeface="Calibri"/>
                <a:cs typeface="Calibri"/>
              </a:rPr>
              <a:t>3 </a:t>
            </a:r>
            <a:r>
              <a:rPr sz="2800" spc="-55" dirty="0">
                <a:latin typeface="Calibri"/>
                <a:cs typeface="Calibri"/>
              </a:rPr>
              <a:t>Year </a:t>
            </a:r>
            <a:r>
              <a:rPr sz="2800" spc="-20" dirty="0">
                <a:latin typeface="Calibri"/>
                <a:cs typeface="Calibri"/>
              </a:rPr>
              <a:t>Program</a:t>
            </a:r>
            <a:r>
              <a:rPr sz="2800" spc="15" dirty="0">
                <a:latin typeface="Calibri"/>
                <a:cs typeface="Calibri"/>
              </a:rPr>
              <a:t> </a:t>
            </a:r>
            <a:r>
              <a:rPr sz="2800" spc="-10" dirty="0">
                <a:latin typeface="Calibri"/>
                <a:cs typeface="Calibri"/>
              </a:rPr>
              <a:t>Overview</a:t>
            </a:r>
            <a:endParaRPr sz="2800">
              <a:latin typeface="Calibri"/>
              <a:cs typeface="Calibri"/>
            </a:endParaRPr>
          </a:p>
        </p:txBody>
      </p:sp>
      <p:sp>
        <p:nvSpPr>
          <p:cNvPr id="3" name="object 3"/>
          <p:cNvSpPr/>
          <p:nvPr/>
        </p:nvSpPr>
        <p:spPr>
          <a:xfrm>
            <a:off x="1401699" y="3785996"/>
            <a:ext cx="6341745" cy="842010"/>
          </a:xfrm>
          <a:custGeom>
            <a:avLst/>
            <a:gdLst/>
            <a:ahLst/>
            <a:cxnLst/>
            <a:rect l="l" t="t" r="r" b="b"/>
            <a:pathLst>
              <a:path w="6341745" h="842010">
                <a:moveTo>
                  <a:pt x="6257162" y="0"/>
                </a:moveTo>
                <a:lnTo>
                  <a:pt x="84200" y="0"/>
                </a:lnTo>
                <a:lnTo>
                  <a:pt x="51434" y="6619"/>
                </a:lnTo>
                <a:lnTo>
                  <a:pt x="24669" y="24669"/>
                </a:lnTo>
                <a:lnTo>
                  <a:pt x="6619" y="51434"/>
                </a:lnTo>
                <a:lnTo>
                  <a:pt x="0" y="84200"/>
                </a:lnTo>
                <a:lnTo>
                  <a:pt x="0" y="757808"/>
                </a:lnTo>
                <a:lnTo>
                  <a:pt x="6619" y="790585"/>
                </a:lnTo>
                <a:lnTo>
                  <a:pt x="24669" y="817349"/>
                </a:lnTo>
                <a:lnTo>
                  <a:pt x="51434" y="835393"/>
                </a:lnTo>
                <a:lnTo>
                  <a:pt x="84200" y="842009"/>
                </a:lnTo>
                <a:lnTo>
                  <a:pt x="6257162" y="842009"/>
                </a:lnTo>
                <a:lnTo>
                  <a:pt x="6289929" y="835393"/>
                </a:lnTo>
                <a:lnTo>
                  <a:pt x="6316694" y="817349"/>
                </a:lnTo>
                <a:lnTo>
                  <a:pt x="6334744" y="790585"/>
                </a:lnTo>
                <a:lnTo>
                  <a:pt x="6341364" y="757808"/>
                </a:lnTo>
                <a:lnTo>
                  <a:pt x="6341364" y="84200"/>
                </a:lnTo>
                <a:lnTo>
                  <a:pt x="6334744" y="51434"/>
                </a:lnTo>
                <a:lnTo>
                  <a:pt x="6316694" y="24669"/>
                </a:lnTo>
                <a:lnTo>
                  <a:pt x="6289929" y="6619"/>
                </a:lnTo>
                <a:lnTo>
                  <a:pt x="6257162" y="0"/>
                </a:lnTo>
                <a:close/>
              </a:path>
            </a:pathLst>
          </a:custGeom>
          <a:solidFill>
            <a:srgbClr val="E22725"/>
          </a:solidFill>
        </p:spPr>
        <p:txBody>
          <a:bodyPr wrap="square" lIns="0" tIns="0" rIns="0" bIns="0" rtlCol="0"/>
          <a:lstStyle/>
          <a:p>
            <a:endParaRPr/>
          </a:p>
        </p:txBody>
      </p:sp>
      <p:sp>
        <p:nvSpPr>
          <p:cNvPr id="4" name="object 4"/>
          <p:cNvSpPr/>
          <p:nvPr/>
        </p:nvSpPr>
        <p:spPr>
          <a:xfrm>
            <a:off x="1401699" y="3785996"/>
            <a:ext cx="6341745" cy="842010"/>
          </a:xfrm>
          <a:custGeom>
            <a:avLst/>
            <a:gdLst/>
            <a:ahLst/>
            <a:cxnLst/>
            <a:rect l="l" t="t" r="r" b="b"/>
            <a:pathLst>
              <a:path w="6341745" h="842010">
                <a:moveTo>
                  <a:pt x="0" y="84200"/>
                </a:moveTo>
                <a:lnTo>
                  <a:pt x="6619" y="51434"/>
                </a:lnTo>
                <a:lnTo>
                  <a:pt x="24669" y="24669"/>
                </a:lnTo>
                <a:lnTo>
                  <a:pt x="51434" y="6619"/>
                </a:lnTo>
                <a:lnTo>
                  <a:pt x="84200" y="0"/>
                </a:lnTo>
                <a:lnTo>
                  <a:pt x="6257162" y="0"/>
                </a:lnTo>
                <a:lnTo>
                  <a:pt x="6289929" y="6619"/>
                </a:lnTo>
                <a:lnTo>
                  <a:pt x="6316694" y="24669"/>
                </a:lnTo>
                <a:lnTo>
                  <a:pt x="6334744" y="51434"/>
                </a:lnTo>
                <a:lnTo>
                  <a:pt x="6341364" y="84200"/>
                </a:lnTo>
                <a:lnTo>
                  <a:pt x="6341364" y="757808"/>
                </a:lnTo>
                <a:lnTo>
                  <a:pt x="6334744" y="790585"/>
                </a:lnTo>
                <a:lnTo>
                  <a:pt x="6316694" y="817349"/>
                </a:lnTo>
                <a:lnTo>
                  <a:pt x="6289929" y="835393"/>
                </a:lnTo>
                <a:lnTo>
                  <a:pt x="6257162" y="842009"/>
                </a:lnTo>
                <a:lnTo>
                  <a:pt x="84200" y="842009"/>
                </a:lnTo>
                <a:lnTo>
                  <a:pt x="51434" y="835393"/>
                </a:lnTo>
                <a:lnTo>
                  <a:pt x="24669" y="817349"/>
                </a:lnTo>
                <a:lnTo>
                  <a:pt x="6619" y="790585"/>
                </a:lnTo>
                <a:lnTo>
                  <a:pt x="0" y="757808"/>
                </a:lnTo>
                <a:lnTo>
                  <a:pt x="0" y="84200"/>
                </a:lnTo>
                <a:close/>
              </a:path>
            </a:pathLst>
          </a:custGeom>
          <a:ln w="25146">
            <a:solidFill>
              <a:srgbClr val="FFFFFF"/>
            </a:solidFill>
          </a:ln>
        </p:spPr>
        <p:txBody>
          <a:bodyPr wrap="square" lIns="0" tIns="0" rIns="0" bIns="0" rtlCol="0"/>
          <a:lstStyle/>
          <a:p>
            <a:endParaRPr/>
          </a:p>
        </p:txBody>
      </p:sp>
      <p:sp>
        <p:nvSpPr>
          <p:cNvPr id="7" name="object 7"/>
          <p:cNvSpPr/>
          <p:nvPr/>
        </p:nvSpPr>
        <p:spPr>
          <a:xfrm>
            <a:off x="1407794" y="2857880"/>
            <a:ext cx="6329680" cy="842010"/>
          </a:xfrm>
          <a:custGeom>
            <a:avLst/>
            <a:gdLst/>
            <a:ahLst/>
            <a:cxnLst/>
            <a:rect l="l" t="t" r="r" b="b"/>
            <a:pathLst>
              <a:path w="6329680" h="842010">
                <a:moveTo>
                  <a:pt x="6244971" y="0"/>
                </a:moveTo>
                <a:lnTo>
                  <a:pt x="84201" y="0"/>
                </a:lnTo>
                <a:lnTo>
                  <a:pt x="51434" y="6619"/>
                </a:lnTo>
                <a:lnTo>
                  <a:pt x="24669" y="24669"/>
                </a:lnTo>
                <a:lnTo>
                  <a:pt x="6619" y="51435"/>
                </a:lnTo>
                <a:lnTo>
                  <a:pt x="0" y="84200"/>
                </a:lnTo>
                <a:lnTo>
                  <a:pt x="0" y="757809"/>
                </a:lnTo>
                <a:lnTo>
                  <a:pt x="6619" y="790575"/>
                </a:lnTo>
                <a:lnTo>
                  <a:pt x="24669" y="817340"/>
                </a:lnTo>
                <a:lnTo>
                  <a:pt x="51434" y="835390"/>
                </a:lnTo>
                <a:lnTo>
                  <a:pt x="84201" y="842010"/>
                </a:lnTo>
                <a:lnTo>
                  <a:pt x="6244971" y="842010"/>
                </a:lnTo>
                <a:lnTo>
                  <a:pt x="6277737" y="835390"/>
                </a:lnTo>
                <a:lnTo>
                  <a:pt x="6304502" y="817340"/>
                </a:lnTo>
                <a:lnTo>
                  <a:pt x="6322552" y="790575"/>
                </a:lnTo>
                <a:lnTo>
                  <a:pt x="6329172" y="757809"/>
                </a:lnTo>
                <a:lnTo>
                  <a:pt x="6329172" y="84200"/>
                </a:lnTo>
                <a:lnTo>
                  <a:pt x="6322552" y="51435"/>
                </a:lnTo>
                <a:lnTo>
                  <a:pt x="6304502" y="24669"/>
                </a:lnTo>
                <a:lnTo>
                  <a:pt x="6277737" y="6619"/>
                </a:lnTo>
                <a:lnTo>
                  <a:pt x="6244971" y="0"/>
                </a:lnTo>
                <a:close/>
              </a:path>
            </a:pathLst>
          </a:custGeom>
          <a:solidFill>
            <a:srgbClr val="FAAF30"/>
          </a:solidFill>
        </p:spPr>
        <p:txBody>
          <a:bodyPr wrap="square" lIns="0" tIns="0" rIns="0" bIns="0" rtlCol="0"/>
          <a:lstStyle/>
          <a:p>
            <a:endParaRPr/>
          </a:p>
        </p:txBody>
      </p:sp>
      <p:sp>
        <p:nvSpPr>
          <p:cNvPr id="8" name="object 8"/>
          <p:cNvSpPr/>
          <p:nvPr/>
        </p:nvSpPr>
        <p:spPr>
          <a:xfrm>
            <a:off x="1407794" y="2857880"/>
            <a:ext cx="6329680" cy="842010"/>
          </a:xfrm>
          <a:custGeom>
            <a:avLst/>
            <a:gdLst/>
            <a:ahLst/>
            <a:cxnLst/>
            <a:rect l="l" t="t" r="r" b="b"/>
            <a:pathLst>
              <a:path w="6329680" h="842010">
                <a:moveTo>
                  <a:pt x="0" y="84200"/>
                </a:moveTo>
                <a:lnTo>
                  <a:pt x="6619" y="51435"/>
                </a:lnTo>
                <a:lnTo>
                  <a:pt x="24669" y="24669"/>
                </a:lnTo>
                <a:lnTo>
                  <a:pt x="51434" y="6619"/>
                </a:lnTo>
                <a:lnTo>
                  <a:pt x="84201" y="0"/>
                </a:lnTo>
                <a:lnTo>
                  <a:pt x="6244971" y="0"/>
                </a:lnTo>
                <a:lnTo>
                  <a:pt x="6277737" y="6619"/>
                </a:lnTo>
                <a:lnTo>
                  <a:pt x="6304502" y="24669"/>
                </a:lnTo>
                <a:lnTo>
                  <a:pt x="6322552" y="51434"/>
                </a:lnTo>
                <a:lnTo>
                  <a:pt x="6329172" y="84200"/>
                </a:lnTo>
                <a:lnTo>
                  <a:pt x="6329172" y="757809"/>
                </a:lnTo>
                <a:lnTo>
                  <a:pt x="6322552" y="790575"/>
                </a:lnTo>
                <a:lnTo>
                  <a:pt x="6304502" y="817340"/>
                </a:lnTo>
                <a:lnTo>
                  <a:pt x="6277737" y="835390"/>
                </a:lnTo>
                <a:lnTo>
                  <a:pt x="6244971" y="842010"/>
                </a:lnTo>
                <a:lnTo>
                  <a:pt x="84201" y="842010"/>
                </a:lnTo>
                <a:lnTo>
                  <a:pt x="51434" y="835390"/>
                </a:lnTo>
                <a:lnTo>
                  <a:pt x="24669" y="817340"/>
                </a:lnTo>
                <a:lnTo>
                  <a:pt x="6619" y="790575"/>
                </a:lnTo>
                <a:lnTo>
                  <a:pt x="0" y="757809"/>
                </a:lnTo>
                <a:lnTo>
                  <a:pt x="0" y="84200"/>
                </a:lnTo>
                <a:close/>
              </a:path>
            </a:pathLst>
          </a:custGeom>
          <a:ln w="25146">
            <a:solidFill>
              <a:srgbClr val="FFFFFF"/>
            </a:solidFill>
          </a:ln>
        </p:spPr>
        <p:txBody>
          <a:bodyPr wrap="square" lIns="0" tIns="0" rIns="0" bIns="0" rtlCol="0"/>
          <a:lstStyle/>
          <a:p>
            <a:endParaRPr/>
          </a:p>
        </p:txBody>
      </p:sp>
      <p:sp>
        <p:nvSpPr>
          <p:cNvPr id="9" name="object 9"/>
          <p:cNvSpPr txBox="1"/>
          <p:nvPr/>
        </p:nvSpPr>
        <p:spPr>
          <a:xfrm>
            <a:off x="1649729" y="2022601"/>
            <a:ext cx="5841365" cy="2393315"/>
          </a:xfrm>
          <a:prstGeom prst="rect">
            <a:avLst/>
          </a:prstGeom>
        </p:spPr>
        <p:txBody>
          <a:bodyPr vert="horz" wrap="square" lIns="0" tIns="12700" rIns="0" bIns="0" rtlCol="0">
            <a:spAutoFit/>
          </a:bodyPr>
          <a:lstStyle/>
          <a:p>
            <a:pPr marL="2171700">
              <a:lnSpc>
                <a:spcPct val="100000"/>
              </a:lnSpc>
              <a:spcBef>
                <a:spcPts val="100"/>
              </a:spcBef>
            </a:pPr>
            <a:r>
              <a:rPr sz="3600" spc="-10" dirty="0">
                <a:solidFill>
                  <a:srgbClr val="FFFFFF"/>
                </a:solidFill>
                <a:latin typeface="Calibri"/>
                <a:cs typeface="Calibri"/>
              </a:rPr>
              <a:t>Experiential</a:t>
            </a:r>
            <a:r>
              <a:rPr sz="3600" spc="-25" dirty="0">
                <a:solidFill>
                  <a:srgbClr val="FFFFFF"/>
                </a:solidFill>
                <a:latin typeface="Calibri"/>
                <a:cs typeface="Calibri"/>
              </a:rPr>
              <a:t> </a:t>
            </a:r>
            <a:r>
              <a:rPr sz="3600" spc="-15" dirty="0">
                <a:solidFill>
                  <a:srgbClr val="FFFFFF"/>
                </a:solidFill>
                <a:latin typeface="Calibri"/>
                <a:cs typeface="Calibri"/>
              </a:rPr>
              <a:t>Project</a:t>
            </a:r>
            <a:endParaRPr sz="3600" dirty="0">
              <a:latin typeface="Calibri"/>
              <a:cs typeface="Calibri"/>
            </a:endParaRPr>
          </a:p>
          <a:p>
            <a:pPr marL="12700" marR="5080" indent="461009">
              <a:lnSpc>
                <a:spcPts val="7200"/>
              </a:lnSpc>
              <a:spcBef>
                <a:spcPts val="725"/>
              </a:spcBef>
            </a:pPr>
            <a:r>
              <a:rPr sz="3600" spc="-10" dirty="0">
                <a:solidFill>
                  <a:srgbClr val="FFFFFF"/>
                </a:solidFill>
                <a:latin typeface="Calibri"/>
                <a:cs typeface="Calibri"/>
              </a:rPr>
              <a:t>Networking </a:t>
            </a:r>
            <a:r>
              <a:rPr sz="3200" spc="-45" dirty="0">
                <a:solidFill>
                  <a:srgbClr val="FFFFFF"/>
                </a:solidFill>
                <a:latin typeface="Calibri"/>
                <a:cs typeface="Calibri"/>
              </a:rPr>
              <a:t>(kickoff, </a:t>
            </a:r>
            <a:r>
              <a:rPr sz="3200" spc="-5" dirty="0">
                <a:solidFill>
                  <a:srgbClr val="FFFFFF"/>
                </a:solidFill>
                <a:latin typeface="Calibri"/>
                <a:cs typeface="Calibri"/>
              </a:rPr>
              <a:t>closing)  </a:t>
            </a:r>
            <a:r>
              <a:rPr sz="3200" spc="-10" dirty="0">
                <a:solidFill>
                  <a:srgbClr val="FFFFFF"/>
                </a:solidFill>
                <a:latin typeface="Calibri"/>
                <a:cs typeface="Calibri"/>
              </a:rPr>
              <a:t>Engineering </a:t>
            </a:r>
            <a:r>
              <a:rPr sz="3200" spc="-15" dirty="0">
                <a:solidFill>
                  <a:srgbClr val="FFFFFF"/>
                </a:solidFill>
                <a:latin typeface="Calibri"/>
                <a:cs typeface="Calibri"/>
              </a:rPr>
              <a:t>Leadership</a:t>
            </a:r>
            <a:r>
              <a:rPr sz="3200" spc="35" dirty="0">
                <a:solidFill>
                  <a:srgbClr val="FFFFFF"/>
                </a:solidFill>
                <a:latin typeface="Calibri"/>
                <a:cs typeface="Calibri"/>
              </a:rPr>
              <a:t> </a:t>
            </a:r>
            <a:r>
              <a:rPr sz="3200" spc="-20" dirty="0">
                <a:solidFill>
                  <a:srgbClr val="FFFFFF"/>
                </a:solidFill>
                <a:latin typeface="Calibri"/>
                <a:cs typeface="Calibri"/>
              </a:rPr>
              <a:t>Conference</a:t>
            </a:r>
            <a:endParaRPr sz="3200" dirty="0">
              <a:latin typeface="Calibri"/>
              <a:cs typeface="Calibri"/>
            </a:endParaRPr>
          </a:p>
        </p:txBody>
      </p:sp>
      <p:sp>
        <p:nvSpPr>
          <p:cNvPr id="10" name="object 10"/>
          <p:cNvSpPr/>
          <p:nvPr/>
        </p:nvSpPr>
        <p:spPr>
          <a:xfrm>
            <a:off x="1397379" y="1958660"/>
            <a:ext cx="2080260" cy="842010"/>
          </a:xfrm>
          <a:custGeom>
            <a:avLst/>
            <a:gdLst/>
            <a:ahLst/>
            <a:cxnLst/>
            <a:rect l="l" t="t" r="r" b="b"/>
            <a:pathLst>
              <a:path w="2080260" h="842010">
                <a:moveTo>
                  <a:pt x="1996058" y="0"/>
                </a:moveTo>
                <a:lnTo>
                  <a:pt x="84201" y="0"/>
                </a:lnTo>
                <a:lnTo>
                  <a:pt x="51434" y="6619"/>
                </a:lnTo>
                <a:lnTo>
                  <a:pt x="24669" y="24669"/>
                </a:lnTo>
                <a:lnTo>
                  <a:pt x="6619" y="51435"/>
                </a:lnTo>
                <a:lnTo>
                  <a:pt x="0" y="84200"/>
                </a:lnTo>
                <a:lnTo>
                  <a:pt x="0" y="757809"/>
                </a:lnTo>
                <a:lnTo>
                  <a:pt x="6619" y="790575"/>
                </a:lnTo>
                <a:lnTo>
                  <a:pt x="24669" y="817340"/>
                </a:lnTo>
                <a:lnTo>
                  <a:pt x="51434" y="835390"/>
                </a:lnTo>
                <a:lnTo>
                  <a:pt x="84201" y="842010"/>
                </a:lnTo>
                <a:lnTo>
                  <a:pt x="1996058" y="842010"/>
                </a:lnTo>
                <a:lnTo>
                  <a:pt x="2028824" y="835390"/>
                </a:lnTo>
                <a:lnTo>
                  <a:pt x="2055590" y="817340"/>
                </a:lnTo>
                <a:lnTo>
                  <a:pt x="2073640" y="790575"/>
                </a:lnTo>
                <a:lnTo>
                  <a:pt x="2080259" y="757809"/>
                </a:lnTo>
                <a:lnTo>
                  <a:pt x="2080259" y="84200"/>
                </a:lnTo>
                <a:lnTo>
                  <a:pt x="2073640" y="51435"/>
                </a:lnTo>
                <a:lnTo>
                  <a:pt x="2055590" y="24669"/>
                </a:lnTo>
                <a:lnTo>
                  <a:pt x="2028824" y="6619"/>
                </a:lnTo>
                <a:lnTo>
                  <a:pt x="1996058" y="0"/>
                </a:lnTo>
                <a:close/>
              </a:path>
            </a:pathLst>
          </a:custGeom>
          <a:solidFill>
            <a:srgbClr val="F47B00"/>
          </a:solidFill>
        </p:spPr>
        <p:txBody>
          <a:bodyPr wrap="square" lIns="0" tIns="0" rIns="0" bIns="0" rtlCol="0"/>
          <a:lstStyle/>
          <a:p>
            <a:endParaRPr/>
          </a:p>
        </p:txBody>
      </p:sp>
      <p:sp>
        <p:nvSpPr>
          <p:cNvPr id="11" name="object 11"/>
          <p:cNvSpPr/>
          <p:nvPr/>
        </p:nvSpPr>
        <p:spPr>
          <a:xfrm>
            <a:off x="1407794" y="1011555"/>
            <a:ext cx="2080260" cy="842010"/>
          </a:xfrm>
          <a:custGeom>
            <a:avLst/>
            <a:gdLst/>
            <a:ahLst/>
            <a:cxnLst/>
            <a:rect l="l" t="t" r="r" b="b"/>
            <a:pathLst>
              <a:path w="2080260" h="842010">
                <a:moveTo>
                  <a:pt x="0" y="84200"/>
                </a:moveTo>
                <a:lnTo>
                  <a:pt x="6619" y="51435"/>
                </a:lnTo>
                <a:lnTo>
                  <a:pt x="24669" y="24669"/>
                </a:lnTo>
                <a:lnTo>
                  <a:pt x="51434" y="6619"/>
                </a:lnTo>
                <a:lnTo>
                  <a:pt x="84201" y="0"/>
                </a:lnTo>
                <a:lnTo>
                  <a:pt x="1996058" y="0"/>
                </a:lnTo>
                <a:lnTo>
                  <a:pt x="2028824" y="6619"/>
                </a:lnTo>
                <a:lnTo>
                  <a:pt x="2055590" y="24669"/>
                </a:lnTo>
                <a:lnTo>
                  <a:pt x="2073640" y="51435"/>
                </a:lnTo>
                <a:lnTo>
                  <a:pt x="2080259" y="84200"/>
                </a:lnTo>
                <a:lnTo>
                  <a:pt x="2080259" y="757809"/>
                </a:lnTo>
                <a:lnTo>
                  <a:pt x="2073640" y="790575"/>
                </a:lnTo>
                <a:lnTo>
                  <a:pt x="2055590" y="817340"/>
                </a:lnTo>
                <a:lnTo>
                  <a:pt x="2028824" y="835390"/>
                </a:lnTo>
                <a:lnTo>
                  <a:pt x="1996058" y="842010"/>
                </a:lnTo>
                <a:lnTo>
                  <a:pt x="84201" y="842010"/>
                </a:lnTo>
                <a:lnTo>
                  <a:pt x="51434" y="835390"/>
                </a:lnTo>
                <a:lnTo>
                  <a:pt x="24669" y="817340"/>
                </a:lnTo>
                <a:lnTo>
                  <a:pt x="6619" y="790575"/>
                </a:lnTo>
                <a:lnTo>
                  <a:pt x="0" y="757809"/>
                </a:lnTo>
                <a:lnTo>
                  <a:pt x="0" y="84200"/>
                </a:lnTo>
                <a:close/>
              </a:path>
            </a:pathLst>
          </a:custGeom>
          <a:ln w="25146">
            <a:solidFill>
              <a:srgbClr val="FFFFFF"/>
            </a:solidFill>
          </a:ln>
        </p:spPr>
        <p:txBody>
          <a:bodyPr wrap="square" lIns="0" tIns="0" rIns="0" bIns="0" rtlCol="0"/>
          <a:lstStyle/>
          <a:p>
            <a:endParaRPr/>
          </a:p>
        </p:txBody>
      </p:sp>
      <p:sp>
        <p:nvSpPr>
          <p:cNvPr id="12" name="object 12"/>
          <p:cNvSpPr txBox="1"/>
          <p:nvPr/>
        </p:nvSpPr>
        <p:spPr>
          <a:xfrm>
            <a:off x="1713900" y="2002315"/>
            <a:ext cx="1557655" cy="725805"/>
          </a:xfrm>
          <a:prstGeom prst="rect">
            <a:avLst/>
          </a:prstGeom>
        </p:spPr>
        <p:txBody>
          <a:bodyPr vert="horz" wrap="square" lIns="0" tIns="50165" rIns="0" bIns="0" rtlCol="0">
            <a:spAutoFit/>
          </a:bodyPr>
          <a:lstStyle/>
          <a:p>
            <a:pPr marL="539750" marR="5080" indent="-527685">
              <a:lnSpc>
                <a:spcPts val="2630"/>
              </a:lnSpc>
              <a:spcBef>
                <a:spcPts val="395"/>
              </a:spcBef>
            </a:pPr>
            <a:r>
              <a:rPr sz="2400" spc="-35" dirty="0">
                <a:solidFill>
                  <a:srgbClr val="FFFFFF"/>
                </a:solidFill>
                <a:latin typeface="Calibri"/>
                <a:cs typeface="Calibri"/>
              </a:rPr>
              <a:t>F</a:t>
            </a:r>
            <a:r>
              <a:rPr sz="2400" spc="-5" dirty="0">
                <a:solidFill>
                  <a:srgbClr val="FFFFFF"/>
                </a:solidFill>
                <a:latin typeface="Calibri"/>
                <a:cs typeface="Calibri"/>
              </a:rPr>
              <a:t>ound</a:t>
            </a:r>
            <a:r>
              <a:rPr sz="2400" spc="-25" dirty="0">
                <a:solidFill>
                  <a:srgbClr val="FFFFFF"/>
                </a:solidFill>
                <a:latin typeface="Calibri"/>
                <a:cs typeface="Calibri"/>
              </a:rPr>
              <a:t>a</a:t>
            </a:r>
            <a:r>
              <a:rPr sz="2400" dirty="0">
                <a:solidFill>
                  <a:srgbClr val="FFFFFF"/>
                </a:solidFill>
                <a:latin typeface="Calibri"/>
                <a:cs typeface="Calibri"/>
              </a:rPr>
              <a:t>tions  </a:t>
            </a:r>
            <a:r>
              <a:rPr sz="2400" spc="-5" dirty="0">
                <a:solidFill>
                  <a:srgbClr val="FFFFFF"/>
                </a:solidFill>
                <a:latin typeface="Calibri"/>
                <a:cs typeface="Calibri"/>
              </a:rPr>
              <a:t>Tier</a:t>
            </a:r>
            <a:endParaRPr sz="2400" dirty="0">
              <a:latin typeface="Calibri"/>
              <a:cs typeface="Calibri"/>
            </a:endParaRPr>
          </a:p>
        </p:txBody>
      </p:sp>
      <p:sp>
        <p:nvSpPr>
          <p:cNvPr id="13" name="object 13"/>
          <p:cNvSpPr/>
          <p:nvPr/>
        </p:nvSpPr>
        <p:spPr>
          <a:xfrm>
            <a:off x="3512254" y="1958660"/>
            <a:ext cx="2080260" cy="842010"/>
          </a:xfrm>
          <a:custGeom>
            <a:avLst/>
            <a:gdLst/>
            <a:ahLst/>
            <a:cxnLst/>
            <a:rect l="l" t="t" r="r" b="b"/>
            <a:pathLst>
              <a:path w="2080260" h="842010">
                <a:moveTo>
                  <a:pt x="1996059" y="0"/>
                </a:moveTo>
                <a:lnTo>
                  <a:pt x="84200" y="0"/>
                </a:lnTo>
                <a:lnTo>
                  <a:pt x="51435" y="6619"/>
                </a:lnTo>
                <a:lnTo>
                  <a:pt x="24669" y="24669"/>
                </a:lnTo>
                <a:lnTo>
                  <a:pt x="6619" y="51435"/>
                </a:lnTo>
                <a:lnTo>
                  <a:pt x="0" y="84201"/>
                </a:lnTo>
                <a:lnTo>
                  <a:pt x="0" y="757809"/>
                </a:lnTo>
                <a:lnTo>
                  <a:pt x="6619" y="790575"/>
                </a:lnTo>
                <a:lnTo>
                  <a:pt x="24669" y="817340"/>
                </a:lnTo>
                <a:lnTo>
                  <a:pt x="51435" y="835390"/>
                </a:lnTo>
                <a:lnTo>
                  <a:pt x="84200" y="842010"/>
                </a:lnTo>
                <a:lnTo>
                  <a:pt x="1996059" y="842010"/>
                </a:lnTo>
                <a:lnTo>
                  <a:pt x="2028825" y="835390"/>
                </a:lnTo>
                <a:lnTo>
                  <a:pt x="2055590" y="817340"/>
                </a:lnTo>
                <a:lnTo>
                  <a:pt x="2073640" y="790575"/>
                </a:lnTo>
                <a:lnTo>
                  <a:pt x="2080260" y="757809"/>
                </a:lnTo>
                <a:lnTo>
                  <a:pt x="2080260" y="84201"/>
                </a:lnTo>
                <a:lnTo>
                  <a:pt x="2073640" y="51435"/>
                </a:lnTo>
                <a:lnTo>
                  <a:pt x="2055590" y="24669"/>
                </a:lnTo>
                <a:lnTo>
                  <a:pt x="2028825" y="6619"/>
                </a:lnTo>
                <a:lnTo>
                  <a:pt x="1996059" y="0"/>
                </a:lnTo>
                <a:close/>
              </a:path>
            </a:pathLst>
          </a:custGeom>
          <a:solidFill>
            <a:srgbClr val="F47B00"/>
          </a:solidFill>
        </p:spPr>
        <p:txBody>
          <a:bodyPr wrap="square" lIns="0" tIns="0" rIns="0" bIns="0" rtlCol="0"/>
          <a:lstStyle/>
          <a:p>
            <a:endParaRPr/>
          </a:p>
        </p:txBody>
      </p:sp>
      <p:sp>
        <p:nvSpPr>
          <p:cNvPr id="14" name="object 14"/>
          <p:cNvSpPr/>
          <p:nvPr/>
        </p:nvSpPr>
        <p:spPr>
          <a:xfrm>
            <a:off x="3532251" y="1010030"/>
            <a:ext cx="2080260" cy="842010"/>
          </a:xfrm>
          <a:custGeom>
            <a:avLst/>
            <a:gdLst/>
            <a:ahLst/>
            <a:cxnLst/>
            <a:rect l="l" t="t" r="r" b="b"/>
            <a:pathLst>
              <a:path w="2080260" h="842010">
                <a:moveTo>
                  <a:pt x="0" y="84201"/>
                </a:moveTo>
                <a:lnTo>
                  <a:pt x="6619" y="51435"/>
                </a:lnTo>
                <a:lnTo>
                  <a:pt x="24669" y="24669"/>
                </a:lnTo>
                <a:lnTo>
                  <a:pt x="51435" y="6619"/>
                </a:lnTo>
                <a:lnTo>
                  <a:pt x="84200" y="0"/>
                </a:lnTo>
                <a:lnTo>
                  <a:pt x="1996059" y="0"/>
                </a:lnTo>
                <a:lnTo>
                  <a:pt x="2028825" y="6619"/>
                </a:lnTo>
                <a:lnTo>
                  <a:pt x="2055590" y="24669"/>
                </a:lnTo>
                <a:lnTo>
                  <a:pt x="2073640" y="51435"/>
                </a:lnTo>
                <a:lnTo>
                  <a:pt x="2080260" y="84201"/>
                </a:lnTo>
                <a:lnTo>
                  <a:pt x="2080260" y="757809"/>
                </a:lnTo>
                <a:lnTo>
                  <a:pt x="2073640" y="790575"/>
                </a:lnTo>
                <a:lnTo>
                  <a:pt x="2055590" y="817340"/>
                </a:lnTo>
                <a:lnTo>
                  <a:pt x="2028825" y="835390"/>
                </a:lnTo>
                <a:lnTo>
                  <a:pt x="1996059" y="842010"/>
                </a:lnTo>
                <a:lnTo>
                  <a:pt x="84200" y="842010"/>
                </a:lnTo>
                <a:lnTo>
                  <a:pt x="51435" y="835390"/>
                </a:lnTo>
                <a:lnTo>
                  <a:pt x="24669" y="817340"/>
                </a:lnTo>
                <a:lnTo>
                  <a:pt x="6619" y="790575"/>
                </a:lnTo>
                <a:lnTo>
                  <a:pt x="0" y="757809"/>
                </a:lnTo>
                <a:lnTo>
                  <a:pt x="0" y="84201"/>
                </a:lnTo>
                <a:close/>
              </a:path>
            </a:pathLst>
          </a:custGeom>
          <a:ln w="25146">
            <a:solidFill>
              <a:srgbClr val="FFFFFF"/>
            </a:solidFill>
          </a:ln>
        </p:spPr>
        <p:txBody>
          <a:bodyPr wrap="square" lIns="0" tIns="0" rIns="0" bIns="0" rtlCol="0"/>
          <a:lstStyle/>
          <a:p>
            <a:endParaRPr/>
          </a:p>
        </p:txBody>
      </p:sp>
      <p:sp>
        <p:nvSpPr>
          <p:cNvPr id="15" name="object 15"/>
          <p:cNvSpPr txBox="1"/>
          <p:nvPr/>
        </p:nvSpPr>
        <p:spPr>
          <a:xfrm>
            <a:off x="3794160" y="2002314"/>
            <a:ext cx="1696085" cy="725805"/>
          </a:xfrm>
          <a:prstGeom prst="rect">
            <a:avLst/>
          </a:prstGeom>
        </p:spPr>
        <p:txBody>
          <a:bodyPr vert="horz" wrap="square" lIns="0" tIns="50165" rIns="0" bIns="0" rtlCol="0">
            <a:spAutoFit/>
          </a:bodyPr>
          <a:lstStyle/>
          <a:p>
            <a:pPr marL="608965" marR="5080" indent="-596900">
              <a:lnSpc>
                <a:spcPts val="2630"/>
              </a:lnSpc>
              <a:spcBef>
                <a:spcPts val="395"/>
              </a:spcBef>
            </a:pPr>
            <a:r>
              <a:rPr sz="2400" spc="-5" dirty="0">
                <a:solidFill>
                  <a:srgbClr val="FFFFFF"/>
                </a:solidFill>
                <a:latin typeface="Calibri"/>
                <a:cs typeface="Calibri"/>
              </a:rPr>
              <a:t>D</a:t>
            </a:r>
            <a:r>
              <a:rPr sz="2400" spc="-15" dirty="0">
                <a:solidFill>
                  <a:srgbClr val="FFFFFF"/>
                </a:solidFill>
                <a:latin typeface="Calibri"/>
                <a:cs typeface="Calibri"/>
              </a:rPr>
              <a:t>e</a:t>
            </a:r>
            <a:r>
              <a:rPr sz="2400" spc="-25" dirty="0">
                <a:solidFill>
                  <a:srgbClr val="FFFFFF"/>
                </a:solidFill>
                <a:latin typeface="Calibri"/>
                <a:cs typeface="Calibri"/>
              </a:rPr>
              <a:t>v</a:t>
            </a:r>
            <a:r>
              <a:rPr sz="2400" dirty="0">
                <a:solidFill>
                  <a:srgbClr val="FFFFFF"/>
                </a:solidFill>
                <a:latin typeface="Calibri"/>
                <a:cs typeface="Calibri"/>
              </a:rPr>
              <a:t>elopme</a:t>
            </a:r>
            <a:r>
              <a:rPr sz="2400" spc="-25" dirty="0">
                <a:solidFill>
                  <a:srgbClr val="FFFFFF"/>
                </a:solidFill>
                <a:latin typeface="Calibri"/>
                <a:cs typeface="Calibri"/>
              </a:rPr>
              <a:t>n</a:t>
            </a:r>
            <a:r>
              <a:rPr sz="2400" dirty="0">
                <a:solidFill>
                  <a:srgbClr val="FFFFFF"/>
                </a:solidFill>
                <a:latin typeface="Calibri"/>
                <a:cs typeface="Calibri"/>
              </a:rPr>
              <a:t>t  </a:t>
            </a:r>
            <a:r>
              <a:rPr sz="2400" spc="-5" dirty="0">
                <a:solidFill>
                  <a:srgbClr val="FFFFFF"/>
                </a:solidFill>
                <a:latin typeface="Calibri"/>
                <a:cs typeface="Calibri"/>
              </a:rPr>
              <a:t>Tier</a:t>
            </a:r>
            <a:endParaRPr sz="2400" dirty="0">
              <a:latin typeface="Calibri"/>
              <a:cs typeface="Calibri"/>
            </a:endParaRPr>
          </a:p>
        </p:txBody>
      </p:sp>
      <p:sp>
        <p:nvSpPr>
          <p:cNvPr id="16" name="object 16"/>
          <p:cNvSpPr/>
          <p:nvPr/>
        </p:nvSpPr>
        <p:spPr>
          <a:xfrm>
            <a:off x="5652769" y="1951383"/>
            <a:ext cx="2080260" cy="842010"/>
          </a:xfrm>
          <a:custGeom>
            <a:avLst/>
            <a:gdLst/>
            <a:ahLst/>
            <a:cxnLst/>
            <a:rect l="l" t="t" r="r" b="b"/>
            <a:pathLst>
              <a:path w="2080259" h="842010">
                <a:moveTo>
                  <a:pt x="1996059" y="0"/>
                </a:moveTo>
                <a:lnTo>
                  <a:pt x="84200" y="0"/>
                </a:lnTo>
                <a:lnTo>
                  <a:pt x="51435" y="6619"/>
                </a:lnTo>
                <a:lnTo>
                  <a:pt x="24669" y="24669"/>
                </a:lnTo>
                <a:lnTo>
                  <a:pt x="6619" y="51435"/>
                </a:lnTo>
                <a:lnTo>
                  <a:pt x="0" y="84200"/>
                </a:lnTo>
                <a:lnTo>
                  <a:pt x="0" y="757809"/>
                </a:lnTo>
                <a:lnTo>
                  <a:pt x="6619" y="790575"/>
                </a:lnTo>
                <a:lnTo>
                  <a:pt x="24669" y="817340"/>
                </a:lnTo>
                <a:lnTo>
                  <a:pt x="51435" y="835390"/>
                </a:lnTo>
                <a:lnTo>
                  <a:pt x="84200" y="842010"/>
                </a:lnTo>
                <a:lnTo>
                  <a:pt x="1996059" y="842010"/>
                </a:lnTo>
                <a:lnTo>
                  <a:pt x="2028825" y="835390"/>
                </a:lnTo>
                <a:lnTo>
                  <a:pt x="2055590" y="817340"/>
                </a:lnTo>
                <a:lnTo>
                  <a:pt x="2073640" y="790575"/>
                </a:lnTo>
                <a:lnTo>
                  <a:pt x="2080260" y="757809"/>
                </a:lnTo>
                <a:lnTo>
                  <a:pt x="2080260" y="84200"/>
                </a:lnTo>
                <a:lnTo>
                  <a:pt x="2073640" y="51435"/>
                </a:lnTo>
                <a:lnTo>
                  <a:pt x="2055590" y="24669"/>
                </a:lnTo>
                <a:lnTo>
                  <a:pt x="2028825" y="6619"/>
                </a:lnTo>
                <a:lnTo>
                  <a:pt x="1996059" y="0"/>
                </a:lnTo>
                <a:close/>
              </a:path>
            </a:pathLst>
          </a:custGeom>
          <a:solidFill>
            <a:srgbClr val="F47B00"/>
          </a:solidFill>
        </p:spPr>
        <p:txBody>
          <a:bodyPr wrap="square" lIns="0" tIns="0" rIns="0" bIns="0" rtlCol="0"/>
          <a:lstStyle/>
          <a:p>
            <a:endParaRPr/>
          </a:p>
        </p:txBody>
      </p:sp>
      <p:sp>
        <p:nvSpPr>
          <p:cNvPr id="17" name="object 17"/>
          <p:cNvSpPr/>
          <p:nvPr/>
        </p:nvSpPr>
        <p:spPr>
          <a:xfrm>
            <a:off x="5656707" y="1011555"/>
            <a:ext cx="2080260" cy="842010"/>
          </a:xfrm>
          <a:custGeom>
            <a:avLst/>
            <a:gdLst/>
            <a:ahLst/>
            <a:cxnLst/>
            <a:rect l="l" t="t" r="r" b="b"/>
            <a:pathLst>
              <a:path w="2080259" h="842010">
                <a:moveTo>
                  <a:pt x="0" y="84200"/>
                </a:moveTo>
                <a:lnTo>
                  <a:pt x="6619" y="51435"/>
                </a:lnTo>
                <a:lnTo>
                  <a:pt x="24669" y="24669"/>
                </a:lnTo>
                <a:lnTo>
                  <a:pt x="51435" y="6619"/>
                </a:lnTo>
                <a:lnTo>
                  <a:pt x="84200" y="0"/>
                </a:lnTo>
                <a:lnTo>
                  <a:pt x="1996059" y="0"/>
                </a:lnTo>
                <a:lnTo>
                  <a:pt x="2028825" y="6619"/>
                </a:lnTo>
                <a:lnTo>
                  <a:pt x="2055590" y="24669"/>
                </a:lnTo>
                <a:lnTo>
                  <a:pt x="2073640" y="51435"/>
                </a:lnTo>
                <a:lnTo>
                  <a:pt x="2080260" y="84200"/>
                </a:lnTo>
                <a:lnTo>
                  <a:pt x="2080260" y="757809"/>
                </a:lnTo>
                <a:lnTo>
                  <a:pt x="2073640" y="790575"/>
                </a:lnTo>
                <a:lnTo>
                  <a:pt x="2055590" y="817340"/>
                </a:lnTo>
                <a:lnTo>
                  <a:pt x="2028825" y="835390"/>
                </a:lnTo>
                <a:lnTo>
                  <a:pt x="1996059" y="842010"/>
                </a:lnTo>
                <a:lnTo>
                  <a:pt x="84200" y="842010"/>
                </a:lnTo>
                <a:lnTo>
                  <a:pt x="51435" y="835390"/>
                </a:lnTo>
                <a:lnTo>
                  <a:pt x="24669" y="817340"/>
                </a:lnTo>
                <a:lnTo>
                  <a:pt x="6619" y="790575"/>
                </a:lnTo>
                <a:lnTo>
                  <a:pt x="0" y="757809"/>
                </a:lnTo>
                <a:lnTo>
                  <a:pt x="0" y="84200"/>
                </a:lnTo>
                <a:close/>
              </a:path>
            </a:pathLst>
          </a:custGeom>
          <a:ln w="25146">
            <a:solidFill>
              <a:srgbClr val="FFFFFF"/>
            </a:solidFill>
          </a:ln>
        </p:spPr>
        <p:txBody>
          <a:bodyPr wrap="square" lIns="0" tIns="0" rIns="0" bIns="0" rtlCol="0"/>
          <a:lstStyle/>
          <a:p>
            <a:endParaRPr/>
          </a:p>
        </p:txBody>
      </p:sp>
      <p:sp>
        <p:nvSpPr>
          <p:cNvPr id="18" name="object 18"/>
          <p:cNvSpPr txBox="1"/>
          <p:nvPr/>
        </p:nvSpPr>
        <p:spPr>
          <a:xfrm>
            <a:off x="5885531" y="2016762"/>
            <a:ext cx="1312545" cy="725805"/>
          </a:xfrm>
          <a:prstGeom prst="rect">
            <a:avLst/>
          </a:prstGeom>
        </p:spPr>
        <p:txBody>
          <a:bodyPr vert="horz" wrap="square" lIns="0" tIns="50165" rIns="0" bIns="0" rtlCol="0">
            <a:spAutoFit/>
          </a:bodyPr>
          <a:lstStyle/>
          <a:p>
            <a:pPr marL="417195" marR="5080" indent="-405130">
              <a:lnSpc>
                <a:spcPts val="2630"/>
              </a:lnSpc>
              <a:spcBef>
                <a:spcPts val="395"/>
              </a:spcBef>
            </a:pPr>
            <a:r>
              <a:rPr sz="2400" spc="-5" dirty="0">
                <a:solidFill>
                  <a:srgbClr val="FFFFFF"/>
                </a:solidFill>
                <a:latin typeface="Calibri"/>
                <a:cs typeface="Calibri"/>
              </a:rPr>
              <a:t>E</a:t>
            </a:r>
            <a:r>
              <a:rPr sz="2400" spc="-60" dirty="0">
                <a:solidFill>
                  <a:srgbClr val="FFFFFF"/>
                </a:solidFill>
                <a:latin typeface="Calibri"/>
                <a:cs typeface="Calibri"/>
              </a:rPr>
              <a:t>x</a:t>
            </a:r>
            <a:r>
              <a:rPr sz="2400" dirty="0">
                <a:solidFill>
                  <a:srgbClr val="FFFFFF"/>
                </a:solidFill>
                <a:latin typeface="Calibri"/>
                <a:cs typeface="Calibri"/>
              </a:rPr>
              <a:t>cellence  </a:t>
            </a:r>
            <a:r>
              <a:rPr sz="2400" spc="-5" dirty="0">
                <a:solidFill>
                  <a:srgbClr val="FFFFFF"/>
                </a:solidFill>
                <a:latin typeface="Calibri"/>
                <a:cs typeface="Calibri"/>
              </a:rPr>
              <a:t>Tier</a:t>
            </a:r>
            <a:endParaRPr sz="2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29376" y="181355"/>
            <a:ext cx="2679065" cy="452755"/>
          </a:xfrm>
          <a:prstGeom prst="rect">
            <a:avLst/>
          </a:prstGeom>
        </p:spPr>
        <p:txBody>
          <a:bodyPr vert="horz" wrap="square" lIns="0" tIns="12700" rIns="0" bIns="0" rtlCol="0">
            <a:spAutoFit/>
          </a:bodyPr>
          <a:lstStyle/>
          <a:p>
            <a:pPr marL="12700">
              <a:lnSpc>
                <a:spcPct val="100000"/>
              </a:lnSpc>
              <a:spcBef>
                <a:spcPts val="100"/>
              </a:spcBef>
            </a:pPr>
            <a:r>
              <a:rPr spc="-5" dirty="0"/>
              <a:t>Tier</a:t>
            </a:r>
            <a:r>
              <a:rPr spc="-95" dirty="0"/>
              <a:t> </a:t>
            </a:r>
            <a:r>
              <a:rPr spc="-10" dirty="0"/>
              <a:t>Requirements</a:t>
            </a:r>
          </a:p>
        </p:txBody>
      </p:sp>
      <p:sp>
        <p:nvSpPr>
          <p:cNvPr id="3" name="object 3"/>
          <p:cNvSpPr txBox="1"/>
          <p:nvPr/>
        </p:nvSpPr>
        <p:spPr>
          <a:xfrm>
            <a:off x="767080" y="973131"/>
            <a:ext cx="6958330" cy="3694601"/>
          </a:xfrm>
          <a:prstGeom prst="rect">
            <a:avLst/>
          </a:prstGeom>
        </p:spPr>
        <p:txBody>
          <a:bodyPr vert="horz" wrap="square" lIns="0" tIns="54610" rIns="0" bIns="0" rtlCol="0">
            <a:spAutoFit/>
          </a:bodyPr>
          <a:lstStyle/>
          <a:p>
            <a:pPr marL="355600" indent="-342900">
              <a:lnSpc>
                <a:spcPct val="100000"/>
              </a:lnSpc>
              <a:spcBef>
                <a:spcPts val="430"/>
              </a:spcBef>
              <a:buClr>
                <a:srgbClr val="E22725"/>
              </a:buClr>
              <a:buFont typeface="Wingdings"/>
              <a:buChar char=""/>
              <a:tabLst>
                <a:tab pos="354965" algn="l"/>
                <a:tab pos="355600" algn="l"/>
              </a:tabLst>
            </a:pPr>
            <a:r>
              <a:rPr sz="2600" spc="-5" dirty="0">
                <a:latin typeface="Calibri"/>
                <a:cs typeface="Calibri"/>
              </a:rPr>
              <a:t>Tier </a:t>
            </a:r>
            <a:r>
              <a:rPr sz="2600" spc="-10" dirty="0">
                <a:latin typeface="Calibri"/>
                <a:cs typeface="Calibri"/>
              </a:rPr>
              <a:t>completion </a:t>
            </a:r>
            <a:r>
              <a:rPr sz="2600" spc="-5" dirty="0">
                <a:latin typeface="Calibri"/>
                <a:cs typeface="Calibri"/>
              </a:rPr>
              <a:t>means</a:t>
            </a:r>
            <a:r>
              <a:rPr sz="2600" spc="20" dirty="0">
                <a:latin typeface="Calibri"/>
                <a:cs typeface="Calibri"/>
              </a:rPr>
              <a:t> </a:t>
            </a:r>
            <a:r>
              <a:rPr sz="2600" spc="-10" dirty="0">
                <a:latin typeface="Calibri"/>
                <a:cs typeface="Calibri"/>
              </a:rPr>
              <a:t>attending/completing:</a:t>
            </a:r>
            <a:endParaRPr sz="2600" dirty="0">
              <a:latin typeface="Calibri"/>
              <a:cs typeface="Calibri"/>
            </a:endParaRPr>
          </a:p>
          <a:p>
            <a:pPr marL="755650" lvl="1" indent="-285750">
              <a:lnSpc>
                <a:spcPct val="100000"/>
              </a:lnSpc>
              <a:spcBef>
                <a:spcPts val="290"/>
              </a:spcBef>
              <a:buClr>
                <a:srgbClr val="958879"/>
              </a:buClr>
              <a:buFont typeface="Wingdings"/>
              <a:buChar char=""/>
              <a:tabLst>
                <a:tab pos="755650" algn="l"/>
              </a:tabLst>
            </a:pPr>
            <a:r>
              <a:rPr sz="2200" spc="-20" dirty="0">
                <a:latin typeface="Calibri"/>
                <a:cs typeface="Calibri"/>
              </a:rPr>
              <a:t>Kickoff </a:t>
            </a:r>
            <a:r>
              <a:rPr sz="2200" spc="-15" dirty="0">
                <a:latin typeface="Calibri"/>
                <a:cs typeface="Calibri"/>
              </a:rPr>
              <a:t>event</a:t>
            </a:r>
            <a:r>
              <a:rPr sz="2200" spc="-5" dirty="0">
                <a:latin typeface="Calibri"/>
                <a:cs typeface="Calibri"/>
              </a:rPr>
              <a:t> (virtual)</a:t>
            </a:r>
            <a:endParaRPr sz="2200" dirty="0">
              <a:latin typeface="Calibri"/>
              <a:cs typeface="Calibri"/>
            </a:endParaRPr>
          </a:p>
          <a:p>
            <a:pPr marL="1155700" lvl="2" indent="-228600">
              <a:lnSpc>
                <a:spcPct val="100000"/>
              </a:lnSpc>
              <a:spcBef>
                <a:spcPts val="250"/>
              </a:spcBef>
              <a:buClr>
                <a:srgbClr val="958879"/>
              </a:buClr>
              <a:buFont typeface="Wingdings"/>
              <a:buChar char=""/>
              <a:tabLst>
                <a:tab pos="1155700" algn="l"/>
              </a:tabLst>
            </a:pPr>
            <a:r>
              <a:rPr sz="2000" spc="-10" dirty="0">
                <a:latin typeface="Calibri"/>
                <a:cs typeface="Calibri"/>
              </a:rPr>
              <a:t>September</a:t>
            </a:r>
            <a:endParaRPr sz="2000" dirty="0">
              <a:latin typeface="Calibri"/>
              <a:cs typeface="Calibri"/>
            </a:endParaRPr>
          </a:p>
          <a:p>
            <a:pPr marL="755650" lvl="1" indent="-285750">
              <a:lnSpc>
                <a:spcPct val="100000"/>
              </a:lnSpc>
              <a:spcBef>
                <a:spcPts val="254"/>
              </a:spcBef>
              <a:buClr>
                <a:srgbClr val="958879"/>
              </a:buClr>
              <a:buFont typeface="Wingdings"/>
              <a:buChar char=""/>
              <a:tabLst>
                <a:tab pos="755650" algn="l"/>
              </a:tabLst>
            </a:pPr>
            <a:r>
              <a:rPr sz="2200" dirty="0">
                <a:latin typeface="Calibri"/>
                <a:cs typeface="Calibri"/>
              </a:rPr>
              <a:t>6 </a:t>
            </a:r>
            <a:r>
              <a:rPr sz="2200" spc="-15" dirty="0">
                <a:latin typeface="Calibri"/>
                <a:cs typeface="Calibri"/>
              </a:rPr>
              <a:t>core </a:t>
            </a:r>
            <a:r>
              <a:rPr sz="2200" spc="-10" dirty="0">
                <a:latin typeface="Calibri"/>
                <a:cs typeface="Calibri"/>
              </a:rPr>
              <a:t>workshops</a:t>
            </a:r>
            <a:endParaRPr sz="2200" dirty="0">
              <a:latin typeface="Calibri"/>
              <a:cs typeface="Calibri"/>
            </a:endParaRPr>
          </a:p>
          <a:p>
            <a:pPr marL="1155700" lvl="2" indent="-228600">
              <a:lnSpc>
                <a:spcPct val="100000"/>
              </a:lnSpc>
              <a:spcBef>
                <a:spcPts val="254"/>
              </a:spcBef>
              <a:buClr>
                <a:srgbClr val="958879"/>
              </a:buClr>
              <a:buFont typeface="Wingdings"/>
              <a:buChar char=""/>
              <a:tabLst>
                <a:tab pos="1155700" algn="l"/>
              </a:tabLst>
            </a:pPr>
            <a:r>
              <a:rPr sz="2000" spc="-10" dirty="0">
                <a:latin typeface="Calibri"/>
                <a:cs typeface="Calibri"/>
              </a:rPr>
              <a:t>Once/month </a:t>
            </a:r>
            <a:r>
              <a:rPr sz="2000" spc="-5" dirty="0">
                <a:latin typeface="Calibri"/>
                <a:cs typeface="Calibri"/>
              </a:rPr>
              <a:t>on </a:t>
            </a:r>
            <a:r>
              <a:rPr sz="2000" spc="-20" dirty="0">
                <a:latin typeface="Calibri"/>
                <a:cs typeface="Calibri"/>
              </a:rPr>
              <a:t>average, </a:t>
            </a:r>
            <a:r>
              <a:rPr sz="2000" spc="-5" dirty="0">
                <a:latin typeface="Calibri"/>
                <a:cs typeface="Calibri"/>
              </a:rPr>
              <a:t>1</a:t>
            </a:r>
            <a:r>
              <a:rPr lang="en-CA" sz="2000" spc="-5" dirty="0">
                <a:latin typeface="Calibri"/>
                <a:cs typeface="Calibri"/>
              </a:rPr>
              <a:t>.5</a:t>
            </a:r>
            <a:r>
              <a:rPr sz="2000" spc="-5" dirty="0">
                <a:latin typeface="Calibri"/>
                <a:cs typeface="Calibri"/>
              </a:rPr>
              <a:t> hour</a:t>
            </a:r>
            <a:r>
              <a:rPr sz="2000" spc="55" dirty="0">
                <a:latin typeface="Calibri"/>
                <a:cs typeface="Calibri"/>
              </a:rPr>
              <a:t> </a:t>
            </a:r>
            <a:r>
              <a:rPr sz="2000" spc="-15" dirty="0">
                <a:latin typeface="Calibri"/>
                <a:cs typeface="Calibri"/>
              </a:rPr>
              <a:t>workshop</a:t>
            </a:r>
            <a:endParaRPr lang="en-CA" sz="2000" spc="-15" dirty="0">
              <a:latin typeface="Calibri"/>
              <a:cs typeface="Calibri"/>
            </a:endParaRPr>
          </a:p>
          <a:p>
            <a:pPr marL="1155700" lvl="2" indent="-228600">
              <a:lnSpc>
                <a:spcPct val="100000"/>
              </a:lnSpc>
              <a:spcBef>
                <a:spcPts val="254"/>
              </a:spcBef>
              <a:buClr>
                <a:srgbClr val="958879"/>
              </a:buClr>
              <a:buFont typeface="Wingdings"/>
              <a:buChar char=""/>
              <a:tabLst>
                <a:tab pos="1155700" algn="l"/>
              </a:tabLst>
            </a:pPr>
            <a:r>
              <a:rPr lang="en-CA" sz="2000" spc="-15" dirty="0">
                <a:latin typeface="Calibri"/>
                <a:cs typeface="Calibri"/>
              </a:rPr>
              <a:t>Delivery: In-person, virtual, self-directed (mix)</a:t>
            </a:r>
            <a:endParaRPr sz="2000" dirty="0">
              <a:latin typeface="Calibri"/>
              <a:cs typeface="Calibri"/>
            </a:endParaRPr>
          </a:p>
          <a:p>
            <a:pPr marL="755650" lvl="1" indent="-285750">
              <a:lnSpc>
                <a:spcPct val="100000"/>
              </a:lnSpc>
              <a:spcBef>
                <a:spcPts val="250"/>
              </a:spcBef>
              <a:buClr>
                <a:srgbClr val="958879"/>
              </a:buClr>
              <a:buFont typeface="Wingdings"/>
              <a:buChar char=""/>
              <a:tabLst>
                <a:tab pos="755650" algn="l"/>
              </a:tabLst>
            </a:pPr>
            <a:r>
              <a:rPr sz="2200" spc="-15" dirty="0">
                <a:latin typeface="Calibri"/>
                <a:cs typeface="Calibri"/>
              </a:rPr>
              <a:t>Fall </a:t>
            </a:r>
            <a:r>
              <a:rPr sz="2200" dirty="0">
                <a:latin typeface="Calibri"/>
                <a:cs typeface="Calibri"/>
              </a:rPr>
              <a:t>&amp; </a:t>
            </a:r>
            <a:r>
              <a:rPr sz="2200" spc="-10" dirty="0">
                <a:latin typeface="Calibri"/>
                <a:cs typeface="Calibri"/>
              </a:rPr>
              <a:t>Winter term </a:t>
            </a:r>
            <a:r>
              <a:rPr sz="2200" spc="-5" dirty="0">
                <a:latin typeface="Calibri"/>
                <a:cs typeface="Calibri"/>
              </a:rPr>
              <a:t>online </a:t>
            </a:r>
            <a:r>
              <a:rPr sz="2200" spc="-10" dirty="0">
                <a:latin typeface="Calibri"/>
                <a:cs typeface="Calibri"/>
              </a:rPr>
              <a:t>reflections </a:t>
            </a:r>
            <a:r>
              <a:rPr sz="2200" dirty="0">
                <a:latin typeface="Calibri"/>
                <a:cs typeface="Calibri"/>
              </a:rPr>
              <a:t>+ </a:t>
            </a:r>
            <a:r>
              <a:rPr sz="2200" spc="-10" dirty="0">
                <a:latin typeface="Calibri"/>
                <a:cs typeface="Calibri"/>
              </a:rPr>
              <a:t>year </a:t>
            </a:r>
            <a:r>
              <a:rPr sz="2200" dirty="0">
                <a:latin typeface="Calibri"/>
                <a:cs typeface="Calibri"/>
              </a:rPr>
              <a:t>end</a:t>
            </a:r>
            <a:r>
              <a:rPr sz="2200" spc="-10" dirty="0">
                <a:latin typeface="Calibri"/>
                <a:cs typeface="Calibri"/>
              </a:rPr>
              <a:t> </a:t>
            </a:r>
            <a:r>
              <a:rPr sz="2200" spc="-5" dirty="0">
                <a:latin typeface="Calibri"/>
                <a:cs typeface="Calibri"/>
              </a:rPr>
              <a:t>survey</a:t>
            </a:r>
            <a:endParaRPr sz="2200" dirty="0">
              <a:latin typeface="Calibri"/>
              <a:cs typeface="Calibri"/>
            </a:endParaRPr>
          </a:p>
          <a:p>
            <a:pPr marL="1155700" lvl="2" indent="-228600">
              <a:lnSpc>
                <a:spcPct val="100000"/>
              </a:lnSpc>
              <a:spcBef>
                <a:spcPts val="250"/>
              </a:spcBef>
              <a:buClr>
                <a:srgbClr val="958879"/>
              </a:buClr>
              <a:buFont typeface="Wingdings"/>
              <a:buChar char=""/>
              <a:tabLst>
                <a:tab pos="1155700" algn="l"/>
              </a:tabLst>
            </a:pPr>
            <a:r>
              <a:rPr sz="2000" spc="-10" dirty="0">
                <a:latin typeface="Calibri"/>
                <a:cs typeface="Calibri"/>
              </a:rPr>
              <a:t>Once/term</a:t>
            </a:r>
            <a:endParaRPr sz="2000" dirty="0">
              <a:latin typeface="Calibri"/>
              <a:cs typeface="Calibri"/>
            </a:endParaRPr>
          </a:p>
          <a:p>
            <a:pPr marL="755650" lvl="1" indent="-285750">
              <a:lnSpc>
                <a:spcPct val="100000"/>
              </a:lnSpc>
              <a:spcBef>
                <a:spcPts val="250"/>
              </a:spcBef>
              <a:buClr>
                <a:srgbClr val="958879"/>
              </a:buClr>
              <a:buFont typeface="Wingdings"/>
              <a:buChar char=""/>
              <a:tabLst>
                <a:tab pos="755650" algn="l"/>
              </a:tabLst>
            </a:pPr>
            <a:r>
              <a:rPr sz="2200" spc="-5" dirty="0">
                <a:latin typeface="Calibri"/>
                <a:cs typeface="Calibri"/>
              </a:rPr>
              <a:t>Engineering </a:t>
            </a:r>
            <a:r>
              <a:rPr sz="2200" spc="-10" dirty="0">
                <a:latin typeface="Calibri"/>
                <a:cs typeface="Calibri"/>
              </a:rPr>
              <a:t>Leadership</a:t>
            </a:r>
            <a:r>
              <a:rPr sz="2200" spc="-25" dirty="0">
                <a:latin typeface="Calibri"/>
                <a:cs typeface="Calibri"/>
              </a:rPr>
              <a:t> </a:t>
            </a:r>
            <a:r>
              <a:rPr sz="2200" spc="-15" dirty="0">
                <a:latin typeface="Calibri"/>
                <a:cs typeface="Calibri"/>
              </a:rPr>
              <a:t>Conference</a:t>
            </a:r>
            <a:endParaRPr sz="2200" dirty="0">
              <a:latin typeface="Calibri"/>
              <a:cs typeface="Calibri"/>
            </a:endParaRPr>
          </a:p>
          <a:p>
            <a:pPr marL="1155700" lvl="2" indent="-228600">
              <a:lnSpc>
                <a:spcPct val="100000"/>
              </a:lnSpc>
              <a:spcBef>
                <a:spcPts val="259"/>
              </a:spcBef>
              <a:buClr>
                <a:srgbClr val="958879"/>
              </a:buClr>
              <a:buFont typeface="Wingdings"/>
              <a:buChar char=""/>
              <a:tabLst>
                <a:tab pos="1155700" algn="l"/>
              </a:tabLst>
            </a:pPr>
            <a:r>
              <a:rPr lang="en-CA" sz="2000" spc="-20" dirty="0">
                <a:latin typeface="Calibri"/>
                <a:cs typeface="Calibri"/>
              </a:rPr>
              <a:t>Saturday, March 16</a:t>
            </a:r>
            <a:endParaRPr sz="20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10938" y="181355"/>
            <a:ext cx="3896360" cy="452755"/>
          </a:xfrm>
          <a:prstGeom prst="rect">
            <a:avLst/>
          </a:prstGeom>
        </p:spPr>
        <p:txBody>
          <a:bodyPr vert="horz" wrap="square" lIns="0" tIns="12700" rIns="0" bIns="0" rtlCol="0">
            <a:spAutoFit/>
          </a:bodyPr>
          <a:lstStyle/>
          <a:p>
            <a:pPr marL="12700">
              <a:lnSpc>
                <a:spcPct val="100000"/>
              </a:lnSpc>
              <a:spcBef>
                <a:spcPts val="100"/>
              </a:spcBef>
            </a:pPr>
            <a:r>
              <a:rPr spc="-10" dirty="0"/>
              <a:t>Foundations </a:t>
            </a:r>
            <a:r>
              <a:rPr spc="-5" dirty="0"/>
              <a:t>Tier</a:t>
            </a:r>
            <a:r>
              <a:rPr spc="-30" dirty="0"/>
              <a:t> </a:t>
            </a:r>
            <a:r>
              <a:rPr spc="-10" dirty="0"/>
              <a:t>Overview</a:t>
            </a:r>
          </a:p>
        </p:txBody>
      </p:sp>
      <p:sp>
        <p:nvSpPr>
          <p:cNvPr id="3" name="object 3"/>
          <p:cNvSpPr txBox="1">
            <a:spLocks noGrp="1"/>
          </p:cNvSpPr>
          <p:nvPr>
            <p:ph sz="half" idx="2"/>
          </p:nvPr>
        </p:nvSpPr>
        <p:spPr>
          <a:xfrm>
            <a:off x="633732" y="1144820"/>
            <a:ext cx="4267196" cy="3204723"/>
          </a:xfrm>
          <a:prstGeom prst="rect">
            <a:avLst/>
          </a:prstGeom>
        </p:spPr>
        <p:txBody>
          <a:bodyPr vert="horz" wrap="square" lIns="0" tIns="87630" rIns="0" bIns="0" rtlCol="0">
            <a:spAutoFit/>
          </a:bodyPr>
          <a:lstStyle/>
          <a:p>
            <a:pPr marL="12700">
              <a:lnSpc>
                <a:spcPct val="100000"/>
              </a:lnSpc>
              <a:spcBef>
                <a:spcPts val="690"/>
              </a:spcBef>
            </a:pPr>
            <a:r>
              <a:rPr spc="-20" dirty="0"/>
              <a:t>Fall</a:t>
            </a:r>
          </a:p>
          <a:p>
            <a:pPr marL="355600" indent="-343535">
              <a:lnSpc>
                <a:spcPct val="100000"/>
              </a:lnSpc>
              <a:spcBef>
                <a:spcPts val="509"/>
              </a:spcBef>
              <a:buClr>
                <a:srgbClr val="E22725"/>
              </a:buClr>
              <a:buFont typeface="Wingdings"/>
              <a:buChar char=""/>
              <a:tabLst>
                <a:tab pos="355600" algn="l"/>
                <a:tab pos="356235" algn="l"/>
              </a:tabLst>
            </a:pPr>
            <a:r>
              <a:rPr sz="1900" b="0" dirty="0">
                <a:latin typeface="Calibri"/>
                <a:cs typeface="Calibri"/>
              </a:rPr>
              <a:t>Kick </a:t>
            </a:r>
            <a:r>
              <a:rPr sz="1900" b="0" spc="-10" dirty="0">
                <a:latin typeface="Calibri"/>
                <a:cs typeface="Calibri"/>
              </a:rPr>
              <a:t>off </a:t>
            </a:r>
            <a:r>
              <a:rPr sz="1900" b="0" spc="-20" dirty="0">
                <a:latin typeface="Calibri"/>
                <a:cs typeface="Calibri"/>
              </a:rPr>
              <a:t>Event</a:t>
            </a:r>
            <a:r>
              <a:rPr sz="1900" b="0" spc="-45" dirty="0">
                <a:latin typeface="Calibri"/>
                <a:cs typeface="Calibri"/>
              </a:rPr>
              <a:t> </a:t>
            </a:r>
            <a:r>
              <a:rPr sz="1900" b="0" spc="-5" dirty="0">
                <a:latin typeface="Calibri"/>
                <a:cs typeface="Calibri"/>
              </a:rPr>
              <a:t>(Sept)</a:t>
            </a:r>
            <a:endParaRPr sz="1900" dirty="0">
              <a:latin typeface="Calibri"/>
              <a:cs typeface="Calibri"/>
            </a:endParaRPr>
          </a:p>
          <a:p>
            <a:pPr marL="755650" lvl="1" indent="-286385">
              <a:lnSpc>
                <a:spcPct val="100000"/>
              </a:lnSpc>
              <a:spcBef>
                <a:spcPts val="215"/>
              </a:spcBef>
              <a:buClr>
                <a:srgbClr val="958879"/>
              </a:buClr>
              <a:buFont typeface="Arial"/>
              <a:buChar char="–"/>
              <a:tabLst>
                <a:tab pos="755650" algn="l"/>
                <a:tab pos="756285" algn="l"/>
              </a:tabLst>
            </a:pPr>
            <a:r>
              <a:rPr sz="1700" spc="-15" dirty="0">
                <a:latin typeface="Calibri"/>
                <a:cs typeface="Calibri"/>
              </a:rPr>
              <a:t>Welcome!</a:t>
            </a:r>
            <a:endParaRPr sz="1700" dirty="0">
              <a:latin typeface="Calibri"/>
              <a:cs typeface="Calibri"/>
            </a:endParaRPr>
          </a:p>
          <a:p>
            <a:pPr marL="355600" indent="-343535">
              <a:lnSpc>
                <a:spcPct val="100000"/>
              </a:lnSpc>
              <a:spcBef>
                <a:spcPts val="215"/>
              </a:spcBef>
              <a:buClr>
                <a:srgbClr val="E22725"/>
              </a:buClr>
              <a:buFont typeface="Wingdings"/>
              <a:buChar char=""/>
              <a:tabLst>
                <a:tab pos="355600" algn="l"/>
                <a:tab pos="356235" algn="l"/>
              </a:tabLst>
            </a:pPr>
            <a:r>
              <a:rPr sz="1900" b="0" dirty="0">
                <a:latin typeface="Calibri"/>
                <a:cs typeface="Calibri"/>
              </a:rPr>
              <a:t>W1: </a:t>
            </a:r>
            <a:r>
              <a:rPr lang="en-CA" sz="1900" b="0" dirty="0"/>
              <a:t>Leadership Lego</a:t>
            </a:r>
            <a:r>
              <a:rPr sz="1900" b="0" spc="-55" dirty="0">
                <a:latin typeface="Calibri"/>
                <a:cs typeface="Calibri"/>
              </a:rPr>
              <a:t> </a:t>
            </a:r>
            <a:r>
              <a:rPr sz="1900" b="0" spc="-5" dirty="0">
                <a:latin typeface="Calibri"/>
                <a:cs typeface="Calibri"/>
              </a:rPr>
              <a:t>(Sept)</a:t>
            </a:r>
            <a:endParaRPr sz="1900" dirty="0">
              <a:latin typeface="Calibri"/>
              <a:cs typeface="Calibri"/>
            </a:endParaRPr>
          </a:p>
          <a:p>
            <a:pPr marL="755650" lvl="1" indent="-286385">
              <a:lnSpc>
                <a:spcPct val="100000"/>
              </a:lnSpc>
              <a:spcBef>
                <a:spcPts val="219"/>
              </a:spcBef>
              <a:buClr>
                <a:srgbClr val="958879"/>
              </a:buClr>
              <a:buFont typeface="Arial"/>
              <a:buChar char="–"/>
              <a:tabLst>
                <a:tab pos="755650" algn="l"/>
                <a:tab pos="756285" algn="l"/>
              </a:tabLst>
            </a:pPr>
            <a:r>
              <a:rPr lang="en-CA" sz="1700" spc="-10" dirty="0">
                <a:latin typeface="Calibri"/>
                <a:cs typeface="Calibri"/>
              </a:rPr>
              <a:t>Teamwork and Communication</a:t>
            </a:r>
            <a:endParaRPr sz="1700" dirty="0">
              <a:latin typeface="Calibri"/>
              <a:cs typeface="Calibri"/>
            </a:endParaRPr>
          </a:p>
          <a:p>
            <a:pPr marL="355600" indent="-343535">
              <a:lnSpc>
                <a:spcPct val="100000"/>
              </a:lnSpc>
              <a:spcBef>
                <a:spcPts val="215"/>
              </a:spcBef>
              <a:buClr>
                <a:srgbClr val="E22725"/>
              </a:buClr>
              <a:buFont typeface="Wingdings"/>
              <a:buChar char=""/>
              <a:tabLst>
                <a:tab pos="355600" algn="l"/>
                <a:tab pos="356235" algn="l"/>
              </a:tabLst>
            </a:pPr>
            <a:r>
              <a:rPr sz="1900" b="0" dirty="0">
                <a:latin typeface="Calibri"/>
                <a:cs typeface="Calibri"/>
              </a:rPr>
              <a:t>W2: </a:t>
            </a:r>
            <a:r>
              <a:rPr lang="en-CA" sz="1900" b="0" spc="-10" dirty="0"/>
              <a:t>Conflict Resolution</a:t>
            </a:r>
            <a:r>
              <a:rPr sz="1900" b="0" spc="-25" dirty="0">
                <a:latin typeface="Calibri"/>
                <a:cs typeface="Calibri"/>
              </a:rPr>
              <a:t> </a:t>
            </a:r>
            <a:r>
              <a:rPr sz="1900" b="0" spc="-5" dirty="0">
                <a:latin typeface="Calibri"/>
                <a:cs typeface="Calibri"/>
              </a:rPr>
              <a:t>(Oct)</a:t>
            </a:r>
            <a:endParaRPr sz="1900" dirty="0">
              <a:latin typeface="Calibri"/>
              <a:cs typeface="Calibri"/>
            </a:endParaRPr>
          </a:p>
          <a:p>
            <a:pPr marL="755650" lvl="1" indent="-286385">
              <a:lnSpc>
                <a:spcPct val="100000"/>
              </a:lnSpc>
              <a:spcBef>
                <a:spcPts val="215"/>
              </a:spcBef>
              <a:buClr>
                <a:srgbClr val="958879"/>
              </a:buClr>
              <a:buFont typeface="Arial"/>
              <a:buChar char="–"/>
              <a:tabLst>
                <a:tab pos="755650" algn="l"/>
                <a:tab pos="756285" algn="l"/>
              </a:tabLst>
            </a:pPr>
            <a:r>
              <a:rPr sz="1700" spc="-10" dirty="0">
                <a:latin typeface="Calibri"/>
                <a:cs typeface="Calibri"/>
              </a:rPr>
              <a:t>Communication</a:t>
            </a:r>
            <a:endParaRPr sz="1700" dirty="0">
              <a:latin typeface="Calibri"/>
              <a:cs typeface="Calibri"/>
            </a:endParaRPr>
          </a:p>
          <a:p>
            <a:pPr marL="355600" indent="-343535">
              <a:lnSpc>
                <a:spcPct val="100000"/>
              </a:lnSpc>
              <a:spcBef>
                <a:spcPts val="215"/>
              </a:spcBef>
              <a:buClr>
                <a:srgbClr val="E22725"/>
              </a:buClr>
              <a:buFont typeface="Wingdings"/>
              <a:buChar char=""/>
              <a:tabLst>
                <a:tab pos="355600" algn="l"/>
                <a:tab pos="356235" algn="l"/>
              </a:tabLst>
            </a:pPr>
            <a:r>
              <a:rPr sz="1900" b="0" dirty="0">
                <a:latin typeface="Calibri"/>
                <a:cs typeface="Calibri"/>
              </a:rPr>
              <a:t>W3: </a:t>
            </a:r>
            <a:r>
              <a:rPr lang="en-CA" sz="1900" b="0" spc="-5" dirty="0"/>
              <a:t>Leveraging Your Strengths</a:t>
            </a:r>
            <a:r>
              <a:rPr sz="1900" b="0" spc="-85" dirty="0">
                <a:latin typeface="Calibri"/>
                <a:cs typeface="Calibri"/>
              </a:rPr>
              <a:t> </a:t>
            </a:r>
            <a:r>
              <a:rPr sz="1900" b="0" spc="-5" dirty="0">
                <a:latin typeface="Calibri"/>
                <a:cs typeface="Calibri"/>
              </a:rPr>
              <a:t>(Nov)</a:t>
            </a:r>
            <a:endParaRPr sz="1900" dirty="0">
              <a:latin typeface="Calibri"/>
              <a:cs typeface="Calibri"/>
            </a:endParaRPr>
          </a:p>
          <a:p>
            <a:pPr marL="755650" lvl="1" indent="-286385">
              <a:lnSpc>
                <a:spcPct val="100000"/>
              </a:lnSpc>
              <a:spcBef>
                <a:spcPts val="220"/>
              </a:spcBef>
              <a:buClr>
                <a:srgbClr val="958879"/>
              </a:buClr>
              <a:buFont typeface="Arial"/>
              <a:buChar char="–"/>
              <a:tabLst>
                <a:tab pos="755650" algn="l"/>
                <a:tab pos="756285" algn="l"/>
              </a:tabLst>
            </a:pPr>
            <a:r>
              <a:rPr lang="en-CA" sz="1700" spc="-5" dirty="0">
                <a:latin typeface="Calibri"/>
                <a:cs typeface="Calibri"/>
              </a:rPr>
              <a:t>Self-awareness</a:t>
            </a:r>
            <a:endParaRPr sz="1700" dirty="0">
              <a:latin typeface="Calibri"/>
              <a:cs typeface="Calibri"/>
            </a:endParaRPr>
          </a:p>
          <a:p>
            <a:pPr marL="355600" indent="-343535">
              <a:lnSpc>
                <a:spcPct val="100000"/>
              </a:lnSpc>
              <a:spcBef>
                <a:spcPts val="215"/>
              </a:spcBef>
              <a:buClr>
                <a:srgbClr val="E22725"/>
              </a:buClr>
              <a:buFont typeface="Wingdings"/>
              <a:buChar char=""/>
              <a:tabLst>
                <a:tab pos="355600" algn="l"/>
                <a:tab pos="356235" algn="l"/>
              </a:tabLst>
            </a:pPr>
            <a:r>
              <a:rPr sz="1900" b="0" spc="-15" dirty="0">
                <a:latin typeface="Calibri"/>
                <a:cs typeface="Calibri"/>
              </a:rPr>
              <a:t>Fall </a:t>
            </a:r>
            <a:r>
              <a:rPr sz="1900" b="0" spc="-45" dirty="0">
                <a:latin typeface="Calibri"/>
                <a:cs typeface="Calibri"/>
              </a:rPr>
              <a:t>Term </a:t>
            </a:r>
            <a:r>
              <a:rPr sz="1900" b="0" spc="-10" dirty="0">
                <a:latin typeface="Calibri"/>
                <a:cs typeface="Calibri"/>
              </a:rPr>
              <a:t>Reflection</a:t>
            </a:r>
            <a:r>
              <a:rPr sz="1900" b="0" spc="30" dirty="0">
                <a:latin typeface="Calibri"/>
                <a:cs typeface="Calibri"/>
              </a:rPr>
              <a:t> </a:t>
            </a:r>
            <a:r>
              <a:rPr sz="1900" b="0" spc="-5" dirty="0">
                <a:latin typeface="Calibri"/>
                <a:cs typeface="Calibri"/>
              </a:rPr>
              <a:t>(Dec)</a:t>
            </a:r>
            <a:endParaRPr sz="1900" dirty="0">
              <a:latin typeface="Calibri"/>
              <a:cs typeface="Calibri"/>
            </a:endParaRPr>
          </a:p>
        </p:txBody>
      </p:sp>
      <p:sp>
        <p:nvSpPr>
          <p:cNvPr id="4" name="object 4"/>
          <p:cNvSpPr txBox="1">
            <a:spLocks noGrp="1"/>
          </p:cNvSpPr>
          <p:nvPr>
            <p:ph sz="half" idx="3"/>
          </p:nvPr>
        </p:nvSpPr>
        <p:spPr>
          <a:prstGeom prst="rect">
            <a:avLst/>
          </a:prstGeom>
        </p:spPr>
        <p:txBody>
          <a:bodyPr vert="horz" wrap="square" lIns="0" tIns="81915" rIns="0" bIns="0" rtlCol="0">
            <a:spAutoFit/>
          </a:bodyPr>
          <a:lstStyle/>
          <a:p>
            <a:pPr marL="208915">
              <a:lnSpc>
                <a:spcPct val="100000"/>
              </a:lnSpc>
              <a:spcBef>
                <a:spcPts val="645"/>
              </a:spcBef>
            </a:pPr>
            <a:r>
              <a:rPr spc="-15" dirty="0"/>
              <a:t>Winter</a:t>
            </a:r>
          </a:p>
          <a:p>
            <a:pPr marL="355600" indent="-342900">
              <a:lnSpc>
                <a:spcPct val="100000"/>
              </a:lnSpc>
              <a:spcBef>
                <a:spcPts val="495"/>
              </a:spcBef>
              <a:buClr>
                <a:srgbClr val="E22725"/>
              </a:buClr>
              <a:buFont typeface="Wingdings"/>
              <a:buChar char=""/>
              <a:tabLst>
                <a:tab pos="354965" algn="l"/>
                <a:tab pos="355600" algn="l"/>
              </a:tabLst>
            </a:pPr>
            <a:r>
              <a:rPr sz="2000" b="0" spc="-5" dirty="0">
                <a:latin typeface="Calibri"/>
                <a:cs typeface="Calibri"/>
              </a:rPr>
              <a:t>W4: Time Management</a:t>
            </a:r>
            <a:r>
              <a:rPr sz="2000" b="0" spc="-30" dirty="0">
                <a:latin typeface="Calibri"/>
                <a:cs typeface="Calibri"/>
              </a:rPr>
              <a:t> </a:t>
            </a:r>
            <a:r>
              <a:rPr sz="2000" b="0" dirty="0">
                <a:latin typeface="Calibri"/>
                <a:cs typeface="Calibri"/>
              </a:rPr>
              <a:t>(Jan)</a:t>
            </a:r>
            <a:endParaRPr sz="2000" dirty="0">
              <a:latin typeface="Calibri"/>
              <a:cs typeface="Calibri"/>
            </a:endParaRPr>
          </a:p>
          <a:p>
            <a:pPr marL="755650" lvl="1" indent="-285750">
              <a:lnSpc>
                <a:spcPct val="100000"/>
              </a:lnSpc>
              <a:spcBef>
                <a:spcPts val="229"/>
              </a:spcBef>
              <a:buClr>
                <a:srgbClr val="958879"/>
              </a:buClr>
              <a:buFont typeface="Arial"/>
              <a:buChar char="–"/>
              <a:tabLst>
                <a:tab pos="755015" algn="l"/>
                <a:tab pos="755650" algn="l"/>
              </a:tabLst>
            </a:pPr>
            <a:r>
              <a:rPr sz="1800" dirty="0">
                <a:latin typeface="Calibri"/>
                <a:cs typeface="Calibri"/>
              </a:rPr>
              <a:t>Priorities</a:t>
            </a:r>
          </a:p>
          <a:p>
            <a:pPr marL="355600" indent="-342900">
              <a:lnSpc>
                <a:spcPct val="100000"/>
              </a:lnSpc>
              <a:spcBef>
                <a:spcPts val="225"/>
              </a:spcBef>
              <a:buClr>
                <a:srgbClr val="E22725"/>
              </a:buClr>
              <a:buFont typeface="Wingdings"/>
              <a:buChar char=""/>
              <a:tabLst>
                <a:tab pos="354965" algn="l"/>
                <a:tab pos="355600" algn="l"/>
              </a:tabLst>
            </a:pPr>
            <a:r>
              <a:rPr sz="2000" b="0" spc="-5" dirty="0">
                <a:latin typeface="Calibri"/>
                <a:cs typeface="Calibri"/>
              </a:rPr>
              <a:t>W5: </a:t>
            </a:r>
            <a:r>
              <a:rPr sz="2000" b="0" spc="-20" dirty="0">
                <a:latin typeface="Calibri"/>
                <a:cs typeface="Calibri"/>
              </a:rPr>
              <a:t>Effective </a:t>
            </a:r>
            <a:r>
              <a:rPr sz="2000" b="0" spc="-30" dirty="0">
                <a:latin typeface="Calibri"/>
                <a:cs typeface="Calibri"/>
              </a:rPr>
              <a:t>Tea</a:t>
            </a:r>
            <a:r>
              <a:rPr lang="en-CA" sz="2000" b="0" spc="-30" dirty="0" err="1">
                <a:latin typeface="Calibri"/>
                <a:cs typeface="Calibri"/>
              </a:rPr>
              <a:t>mwork</a:t>
            </a:r>
            <a:r>
              <a:rPr sz="2000" b="0" spc="-5" dirty="0">
                <a:latin typeface="Calibri"/>
                <a:cs typeface="Calibri"/>
              </a:rPr>
              <a:t> </a:t>
            </a:r>
            <a:r>
              <a:rPr sz="2000" b="0" spc="-10" dirty="0">
                <a:latin typeface="Calibri"/>
                <a:cs typeface="Calibri"/>
              </a:rPr>
              <a:t>(Feb)</a:t>
            </a:r>
            <a:endParaRPr sz="2000" dirty="0">
              <a:latin typeface="Calibri"/>
              <a:cs typeface="Calibri"/>
            </a:endParaRPr>
          </a:p>
          <a:p>
            <a:pPr marL="755650" lvl="1" indent="-285750">
              <a:lnSpc>
                <a:spcPct val="100000"/>
              </a:lnSpc>
              <a:spcBef>
                <a:spcPts val="235"/>
              </a:spcBef>
              <a:buClr>
                <a:srgbClr val="958879"/>
              </a:buClr>
              <a:buFont typeface="Arial"/>
              <a:buChar char="–"/>
              <a:tabLst>
                <a:tab pos="755015" algn="l"/>
                <a:tab pos="755650" algn="l"/>
              </a:tabLst>
            </a:pPr>
            <a:r>
              <a:rPr lang="en-CA" sz="1800" spc="-10" dirty="0" err="1">
                <a:latin typeface="Calibri"/>
                <a:cs typeface="Calibri"/>
              </a:rPr>
              <a:t>Improv</a:t>
            </a:r>
            <a:r>
              <a:rPr lang="en-CA" sz="1800" spc="-10" dirty="0">
                <a:latin typeface="Calibri"/>
                <a:cs typeface="Calibri"/>
              </a:rPr>
              <a:t> &amp; </a:t>
            </a:r>
            <a:r>
              <a:rPr sz="1800" spc="-10" dirty="0">
                <a:latin typeface="Calibri"/>
                <a:cs typeface="Calibri"/>
              </a:rPr>
              <a:t>Collaboration</a:t>
            </a:r>
            <a:endParaRPr sz="1800" dirty="0">
              <a:latin typeface="Calibri"/>
              <a:cs typeface="Calibri"/>
            </a:endParaRPr>
          </a:p>
          <a:p>
            <a:pPr marL="355600" indent="-342900">
              <a:lnSpc>
                <a:spcPct val="100000"/>
              </a:lnSpc>
              <a:spcBef>
                <a:spcPts val="225"/>
              </a:spcBef>
              <a:buClr>
                <a:srgbClr val="E22725"/>
              </a:buClr>
              <a:buFont typeface="Wingdings"/>
              <a:buChar char=""/>
              <a:tabLst>
                <a:tab pos="354965" algn="l"/>
                <a:tab pos="355600" algn="l"/>
              </a:tabLst>
            </a:pPr>
            <a:r>
              <a:rPr sz="2000" b="0" spc="-5" dirty="0">
                <a:latin typeface="Calibri"/>
                <a:cs typeface="Calibri"/>
              </a:rPr>
              <a:t>W6: Summary </a:t>
            </a:r>
            <a:r>
              <a:rPr sz="2000" b="0" spc="-10" dirty="0">
                <a:latin typeface="Calibri"/>
                <a:cs typeface="Calibri"/>
              </a:rPr>
              <a:t>Session</a:t>
            </a:r>
            <a:r>
              <a:rPr sz="2000" b="0" spc="40" dirty="0">
                <a:latin typeface="Calibri"/>
                <a:cs typeface="Calibri"/>
              </a:rPr>
              <a:t> </a:t>
            </a:r>
            <a:r>
              <a:rPr sz="2000" b="0" spc="-5" dirty="0">
                <a:latin typeface="Calibri"/>
                <a:cs typeface="Calibri"/>
              </a:rPr>
              <a:t>(Mar)</a:t>
            </a:r>
            <a:endParaRPr sz="2000" dirty="0">
              <a:latin typeface="Calibri"/>
              <a:cs typeface="Calibri"/>
            </a:endParaRPr>
          </a:p>
          <a:p>
            <a:pPr marL="755650" lvl="1" indent="-285750">
              <a:lnSpc>
                <a:spcPct val="100000"/>
              </a:lnSpc>
              <a:spcBef>
                <a:spcPts val="229"/>
              </a:spcBef>
              <a:buClr>
                <a:srgbClr val="958879"/>
              </a:buClr>
              <a:buFont typeface="Arial"/>
              <a:buChar char="–"/>
              <a:tabLst>
                <a:tab pos="755015" algn="l"/>
                <a:tab pos="755650" algn="l"/>
              </a:tabLst>
            </a:pPr>
            <a:r>
              <a:rPr sz="1800" spc="-10" dirty="0">
                <a:latin typeface="Calibri"/>
                <a:cs typeface="Calibri"/>
              </a:rPr>
              <a:t>Review </a:t>
            </a:r>
            <a:r>
              <a:rPr sz="1800" dirty="0">
                <a:latin typeface="Calibri"/>
                <a:cs typeface="Calibri"/>
              </a:rPr>
              <a:t>&amp; </a:t>
            </a:r>
            <a:r>
              <a:rPr sz="1800" spc="-5" dirty="0">
                <a:latin typeface="Calibri"/>
                <a:cs typeface="Calibri"/>
              </a:rPr>
              <a:t>Application</a:t>
            </a:r>
            <a:endParaRPr sz="1800" dirty="0">
              <a:latin typeface="Calibri"/>
              <a:cs typeface="Calibri"/>
            </a:endParaRPr>
          </a:p>
          <a:p>
            <a:pPr marL="355600" indent="-342900">
              <a:lnSpc>
                <a:spcPct val="100000"/>
              </a:lnSpc>
              <a:spcBef>
                <a:spcPts val="225"/>
              </a:spcBef>
              <a:buClr>
                <a:srgbClr val="E22725"/>
              </a:buClr>
              <a:buFont typeface="Wingdings"/>
              <a:buChar char=""/>
              <a:tabLst>
                <a:tab pos="354965" algn="l"/>
                <a:tab pos="355600" algn="l"/>
              </a:tabLst>
            </a:pPr>
            <a:r>
              <a:rPr sz="2000" b="0" spc="-10" dirty="0">
                <a:latin typeface="Calibri"/>
                <a:cs typeface="Calibri"/>
              </a:rPr>
              <a:t>Leadership </a:t>
            </a:r>
            <a:r>
              <a:rPr sz="2000" b="0" spc="-15" dirty="0">
                <a:latin typeface="Calibri"/>
                <a:cs typeface="Calibri"/>
              </a:rPr>
              <a:t>Conference</a:t>
            </a:r>
            <a:r>
              <a:rPr sz="2000" b="0" spc="15" dirty="0">
                <a:latin typeface="Calibri"/>
                <a:cs typeface="Calibri"/>
              </a:rPr>
              <a:t> </a:t>
            </a:r>
            <a:r>
              <a:rPr sz="2000" b="0" spc="-40" dirty="0">
                <a:latin typeface="Calibri"/>
                <a:cs typeface="Calibri"/>
              </a:rPr>
              <a:t>(</a:t>
            </a:r>
            <a:r>
              <a:rPr lang="en-CA" sz="2000" b="0" spc="-40" dirty="0"/>
              <a:t>Mar</a:t>
            </a:r>
            <a:r>
              <a:rPr sz="2000" b="0" spc="-40" dirty="0">
                <a:latin typeface="Calibri"/>
                <a:cs typeface="Calibri"/>
              </a:rPr>
              <a:t>.)</a:t>
            </a:r>
            <a:endParaRPr sz="2000" dirty="0">
              <a:latin typeface="Calibri"/>
              <a:cs typeface="Calibri"/>
            </a:endParaRPr>
          </a:p>
          <a:p>
            <a:pPr marL="755650" lvl="1" indent="-285750">
              <a:lnSpc>
                <a:spcPct val="100000"/>
              </a:lnSpc>
              <a:spcBef>
                <a:spcPts val="229"/>
              </a:spcBef>
              <a:buClr>
                <a:srgbClr val="958879"/>
              </a:buClr>
              <a:buFont typeface="Arial"/>
              <a:buChar char="–"/>
              <a:tabLst>
                <a:tab pos="755015" algn="l"/>
                <a:tab pos="755650" algn="l"/>
              </a:tabLst>
            </a:pPr>
            <a:r>
              <a:rPr sz="1800" spc="-10" dirty="0">
                <a:latin typeface="Calibri"/>
                <a:cs typeface="Calibri"/>
              </a:rPr>
              <a:t>Professional</a:t>
            </a:r>
            <a:r>
              <a:rPr sz="1800" dirty="0">
                <a:latin typeface="Calibri"/>
                <a:cs typeface="Calibri"/>
              </a:rPr>
              <a:t> </a:t>
            </a:r>
            <a:r>
              <a:rPr sz="1800" spc="-10" dirty="0">
                <a:latin typeface="Calibri"/>
                <a:cs typeface="Calibri"/>
              </a:rPr>
              <a:t>development</a:t>
            </a:r>
            <a:endParaRPr sz="1800" dirty="0">
              <a:latin typeface="Calibri"/>
              <a:cs typeface="Calibri"/>
            </a:endParaRPr>
          </a:p>
          <a:p>
            <a:pPr marL="355600" indent="-342900">
              <a:lnSpc>
                <a:spcPct val="100000"/>
              </a:lnSpc>
              <a:spcBef>
                <a:spcPts val="225"/>
              </a:spcBef>
              <a:buClr>
                <a:srgbClr val="E22725"/>
              </a:buClr>
              <a:buFont typeface="Wingdings"/>
              <a:buChar char=""/>
              <a:tabLst>
                <a:tab pos="354965" algn="l"/>
                <a:tab pos="355600" algn="l"/>
              </a:tabLst>
            </a:pPr>
            <a:r>
              <a:rPr sz="2000" b="0" spc="-10" dirty="0">
                <a:latin typeface="Calibri"/>
                <a:cs typeface="Calibri"/>
              </a:rPr>
              <a:t>Winter </a:t>
            </a:r>
            <a:r>
              <a:rPr sz="2000" b="0" spc="-50" dirty="0">
                <a:latin typeface="Calibri"/>
                <a:cs typeface="Calibri"/>
              </a:rPr>
              <a:t>Term </a:t>
            </a:r>
            <a:r>
              <a:rPr sz="2000" b="0" spc="-10" dirty="0">
                <a:latin typeface="Calibri"/>
                <a:cs typeface="Calibri"/>
              </a:rPr>
              <a:t>Reflection</a:t>
            </a:r>
            <a:r>
              <a:rPr sz="2000" b="0" spc="45" dirty="0">
                <a:latin typeface="Calibri"/>
                <a:cs typeface="Calibri"/>
              </a:rPr>
              <a:t> </a:t>
            </a:r>
            <a:r>
              <a:rPr sz="2000" b="0" spc="-40" dirty="0">
                <a:latin typeface="Calibri"/>
                <a:cs typeface="Calibri"/>
              </a:rPr>
              <a:t>(Apr.)</a:t>
            </a:r>
            <a:endParaRPr sz="2000" dirty="0">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796915">
              <a:lnSpc>
                <a:spcPct val="100000"/>
              </a:lnSpc>
              <a:spcBef>
                <a:spcPts val="100"/>
              </a:spcBef>
            </a:pPr>
            <a:r>
              <a:rPr spc="-10" dirty="0"/>
              <a:t>Student</a:t>
            </a:r>
            <a:r>
              <a:rPr spc="-40" dirty="0"/>
              <a:t> </a:t>
            </a:r>
            <a:r>
              <a:rPr spc="-10" dirty="0"/>
              <a:t>Quotes</a:t>
            </a:r>
          </a:p>
        </p:txBody>
      </p:sp>
      <p:sp>
        <p:nvSpPr>
          <p:cNvPr id="3" name="object 3"/>
          <p:cNvSpPr txBox="1"/>
          <p:nvPr/>
        </p:nvSpPr>
        <p:spPr>
          <a:xfrm>
            <a:off x="767080" y="1355598"/>
            <a:ext cx="7496175" cy="513715"/>
          </a:xfrm>
          <a:prstGeom prst="rect">
            <a:avLst/>
          </a:prstGeom>
        </p:spPr>
        <p:txBody>
          <a:bodyPr vert="horz" wrap="square" lIns="0" tIns="12700" rIns="0" bIns="0" rtlCol="0">
            <a:spAutoFit/>
          </a:bodyPr>
          <a:lstStyle/>
          <a:p>
            <a:pPr marL="355600" marR="5080" indent="-342900">
              <a:lnSpc>
                <a:spcPct val="100000"/>
              </a:lnSpc>
              <a:spcBef>
                <a:spcPts val="100"/>
              </a:spcBef>
              <a:buClr>
                <a:srgbClr val="E22725"/>
              </a:buClr>
              <a:buFont typeface="Wingdings"/>
              <a:buChar char=""/>
              <a:tabLst>
                <a:tab pos="400685" algn="l"/>
                <a:tab pos="401320" algn="l"/>
              </a:tabLst>
            </a:pPr>
            <a:r>
              <a:rPr dirty="0"/>
              <a:t>	</a:t>
            </a:r>
            <a:r>
              <a:rPr sz="1600" i="1" spc="-10" dirty="0">
                <a:latin typeface="Calibri"/>
                <a:cs typeface="Calibri"/>
              </a:rPr>
              <a:t>“Familiarizing myself </a:t>
            </a:r>
            <a:r>
              <a:rPr sz="1600" i="1" dirty="0">
                <a:latin typeface="Calibri"/>
                <a:cs typeface="Calibri"/>
              </a:rPr>
              <a:t>with the </a:t>
            </a:r>
            <a:r>
              <a:rPr sz="1600" i="1" spc="-5" dirty="0">
                <a:latin typeface="Calibri"/>
                <a:cs typeface="Calibri"/>
              </a:rPr>
              <a:t>APEGA </a:t>
            </a:r>
            <a:r>
              <a:rPr sz="1600" i="1" spc="-10" dirty="0">
                <a:latin typeface="Calibri"/>
                <a:cs typeface="Calibri"/>
              </a:rPr>
              <a:t>competencies </a:t>
            </a:r>
            <a:r>
              <a:rPr sz="1600" i="1" spc="-5" dirty="0">
                <a:latin typeface="Calibri"/>
                <a:cs typeface="Calibri"/>
              </a:rPr>
              <a:t>and </a:t>
            </a:r>
            <a:r>
              <a:rPr sz="1600" i="1" dirty="0">
                <a:latin typeface="Calibri"/>
                <a:cs typeface="Calibri"/>
              </a:rPr>
              <a:t>learning </a:t>
            </a:r>
            <a:r>
              <a:rPr sz="1600" i="1" spc="-5" dirty="0">
                <a:latin typeface="Calibri"/>
                <a:cs typeface="Calibri"/>
              </a:rPr>
              <a:t>how </a:t>
            </a:r>
            <a:r>
              <a:rPr sz="1600" i="1" spc="-10" dirty="0">
                <a:latin typeface="Calibri"/>
                <a:cs typeface="Calibri"/>
              </a:rPr>
              <a:t>to communicate  </a:t>
            </a:r>
            <a:r>
              <a:rPr sz="1600" i="1" spc="-5" dirty="0">
                <a:latin typeface="Calibri"/>
                <a:cs typeface="Calibri"/>
              </a:rPr>
              <a:t>and </a:t>
            </a:r>
            <a:r>
              <a:rPr sz="1600" i="1" dirty="0">
                <a:latin typeface="Calibri"/>
                <a:cs typeface="Calibri"/>
              </a:rPr>
              <a:t>work </a:t>
            </a:r>
            <a:r>
              <a:rPr sz="1600" i="1" spc="-5" dirty="0">
                <a:latin typeface="Calibri"/>
                <a:cs typeface="Calibri"/>
              </a:rPr>
              <a:t>effectively </a:t>
            </a:r>
            <a:r>
              <a:rPr sz="1600" i="1" dirty="0">
                <a:latin typeface="Calibri"/>
                <a:cs typeface="Calibri"/>
              </a:rPr>
              <a:t>is </a:t>
            </a:r>
            <a:r>
              <a:rPr sz="1600" i="1" spc="-5" dirty="0">
                <a:latin typeface="Calibri"/>
                <a:cs typeface="Calibri"/>
              </a:rPr>
              <a:t>valuable </a:t>
            </a:r>
            <a:r>
              <a:rPr sz="1600" i="1" spc="-15" dirty="0">
                <a:latin typeface="Calibri"/>
                <a:cs typeface="Calibri"/>
              </a:rPr>
              <a:t>to</a:t>
            </a:r>
            <a:r>
              <a:rPr sz="1600" i="1" spc="-30" dirty="0">
                <a:latin typeface="Calibri"/>
                <a:cs typeface="Calibri"/>
              </a:rPr>
              <a:t> </a:t>
            </a:r>
            <a:r>
              <a:rPr sz="1600" i="1" spc="-35" dirty="0">
                <a:latin typeface="Calibri"/>
                <a:cs typeface="Calibri"/>
              </a:rPr>
              <a:t>me.”</a:t>
            </a:r>
            <a:endParaRPr sz="1600" dirty="0">
              <a:latin typeface="Calibri"/>
              <a:cs typeface="Calibri"/>
            </a:endParaRPr>
          </a:p>
        </p:txBody>
      </p:sp>
      <p:sp>
        <p:nvSpPr>
          <p:cNvPr id="4" name="object 4"/>
          <p:cNvSpPr txBox="1"/>
          <p:nvPr/>
        </p:nvSpPr>
        <p:spPr>
          <a:xfrm>
            <a:off x="767080" y="2477516"/>
            <a:ext cx="7120890" cy="513715"/>
          </a:xfrm>
          <a:prstGeom prst="rect">
            <a:avLst/>
          </a:prstGeom>
        </p:spPr>
        <p:txBody>
          <a:bodyPr vert="horz" wrap="square" lIns="0" tIns="12700" rIns="0" bIns="0" rtlCol="0">
            <a:spAutoFit/>
          </a:bodyPr>
          <a:lstStyle/>
          <a:p>
            <a:pPr marL="355600" marR="5080" indent="-342900">
              <a:lnSpc>
                <a:spcPct val="100000"/>
              </a:lnSpc>
              <a:spcBef>
                <a:spcPts val="100"/>
              </a:spcBef>
              <a:buClr>
                <a:srgbClr val="E22725"/>
              </a:buClr>
              <a:buFont typeface="Wingdings"/>
              <a:buChar char=""/>
              <a:tabLst>
                <a:tab pos="400685" algn="l"/>
                <a:tab pos="401320" algn="l"/>
              </a:tabLst>
            </a:pPr>
            <a:r>
              <a:rPr dirty="0"/>
              <a:t>	</a:t>
            </a:r>
            <a:r>
              <a:rPr sz="1600" i="1" spc="15" dirty="0">
                <a:latin typeface="Calibri"/>
                <a:cs typeface="Calibri"/>
              </a:rPr>
              <a:t>“The </a:t>
            </a:r>
            <a:r>
              <a:rPr sz="1600" i="1" spc="-5" dirty="0">
                <a:latin typeface="Calibri"/>
                <a:cs typeface="Calibri"/>
              </a:rPr>
              <a:t>workshops </a:t>
            </a:r>
            <a:r>
              <a:rPr sz="1600" i="1" dirty="0">
                <a:latin typeface="Calibri"/>
                <a:cs typeface="Calibri"/>
              </a:rPr>
              <a:t>in </a:t>
            </a:r>
            <a:r>
              <a:rPr sz="1600" i="1" spc="-5" dirty="0">
                <a:latin typeface="Calibri"/>
                <a:cs typeface="Calibri"/>
              </a:rPr>
              <a:t>this program </a:t>
            </a:r>
            <a:r>
              <a:rPr sz="1600" i="1" dirty="0">
                <a:latin typeface="Calibri"/>
                <a:cs typeface="Calibri"/>
              </a:rPr>
              <a:t>really </a:t>
            </a:r>
            <a:r>
              <a:rPr sz="1600" i="1" spc="-5" dirty="0">
                <a:latin typeface="Calibri"/>
                <a:cs typeface="Calibri"/>
              </a:rPr>
              <a:t>helped shape me </a:t>
            </a:r>
            <a:r>
              <a:rPr sz="1600" i="1" spc="-15" dirty="0">
                <a:latin typeface="Calibri"/>
                <a:cs typeface="Calibri"/>
              </a:rPr>
              <a:t>into </a:t>
            </a:r>
            <a:r>
              <a:rPr sz="1600" i="1" dirty="0">
                <a:latin typeface="Calibri"/>
                <a:cs typeface="Calibri"/>
              </a:rPr>
              <a:t>a </a:t>
            </a:r>
            <a:r>
              <a:rPr sz="1600" i="1" spc="-10" dirty="0">
                <a:latin typeface="Calibri"/>
                <a:cs typeface="Calibri"/>
              </a:rPr>
              <a:t>better </a:t>
            </a:r>
            <a:r>
              <a:rPr sz="1600" i="1" spc="-20" dirty="0">
                <a:latin typeface="Calibri"/>
                <a:cs typeface="Calibri"/>
              </a:rPr>
              <a:t>leader, </a:t>
            </a:r>
            <a:r>
              <a:rPr sz="1600" i="1" spc="-10" dirty="0">
                <a:latin typeface="Calibri"/>
                <a:cs typeface="Calibri"/>
              </a:rPr>
              <a:t>team  </a:t>
            </a:r>
            <a:r>
              <a:rPr sz="1600" i="1" spc="-20" dirty="0">
                <a:latin typeface="Calibri"/>
                <a:cs typeface="Calibri"/>
              </a:rPr>
              <a:t>member, </a:t>
            </a:r>
            <a:r>
              <a:rPr sz="1600" i="1" spc="-5" dirty="0">
                <a:latin typeface="Calibri"/>
                <a:cs typeface="Calibri"/>
              </a:rPr>
              <a:t>and </a:t>
            </a:r>
            <a:r>
              <a:rPr sz="1600" i="1" spc="-20" dirty="0">
                <a:latin typeface="Calibri"/>
                <a:cs typeface="Calibri"/>
              </a:rPr>
              <a:t>student.”</a:t>
            </a:r>
            <a:endParaRPr sz="1600" dirty="0">
              <a:latin typeface="Calibri"/>
              <a:cs typeface="Calibri"/>
            </a:endParaRPr>
          </a:p>
        </p:txBody>
      </p:sp>
      <p:sp>
        <p:nvSpPr>
          <p:cNvPr id="5" name="object 5"/>
          <p:cNvSpPr txBox="1"/>
          <p:nvPr/>
        </p:nvSpPr>
        <p:spPr>
          <a:xfrm>
            <a:off x="767080" y="3598926"/>
            <a:ext cx="7782559" cy="1002030"/>
          </a:xfrm>
          <a:prstGeom prst="rect">
            <a:avLst/>
          </a:prstGeom>
        </p:spPr>
        <p:txBody>
          <a:bodyPr vert="horz" wrap="square" lIns="0" tIns="12700" rIns="0" bIns="0" rtlCol="0">
            <a:spAutoFit/>
          </a:bodyPr>
          <a:lstStyle/>
          <a:p>
            <a:pPr marL="355600" marR="5080" indent="-342900">
              <a:lnSpc>
                <a:spcPct val="100000"/>
              </a:lnSpc>
              <a:spcBef>
                <a:spcPts val="100"/>
              </a:spcBef>
              <a:buClr>
                <a:srgbClr val="E22725"/>
              </a:buClr>
              <a:buFont typeface="Wingdings"/>
              <a:buChar char=""/>
              <a:tabLst>
                <a:tab pos="354965" algn="l"/>
                <a:tab pos="355600" algn="l"/>
              </a:tabLst>
            </a:pPr>
            <a:r>
              <a:rPr sz="1600" i="1" spc="-10" dirty="0">
                <a:latin typeface="Calibri"/>
                <a:cs typeface="Calibri"/>
              </a:rPr>
              <a:t>“Before </a:t>
            </a:r>
            <a:r>
              <a:rPr sz="1600" i="1" dirty="0">
                <a:latin typeface="Calibri"/>
                <a:cs typeface="Calibri"/>
              </a:rPr>
              <a:t>I </a:t>
            </a:r>
            <a:r>
              <a:rPr sz="1600" i="1" spc="-5" dirty="0">
                <a:latin typeface="Calibri"/>
                <a:cs typeface="Calibri"/>
              </a:rPr>
              <a:t>joined </a:t>
            </a:r>
            <a:r>
              <a:rPr sz="1600" i="1" dirty="0">
                <a:latin typeface="Calibri"/>
                <a:cs typeface="Calibri"/>
              </a:rPr>
              <a:t>the </a:t>
            </a:r>
            <a:r>
              <a:rPr sz="1600" i="1" spc="-5" dirty="0">
                <a:latin typeface="Calibri"/>
                <a:cs typeface="Calibri"/>
              </a:rPr>
              <a:t>Engineering Leadership </a:t>
            </a:r>
            <a:r>
              <a:rPr sz="1600" i="1" dirty="0">
                <a:latin typeface="Calibri"/>
                <a:cs typeface="Calibri"/>
              </a:rPr>
              <a:t>Program, I </a:t>
            </a:r>
            <a:r>
              <a:rPr sz="1600" i="1" spc="-5" dirty="0">
                <a:latin typeface="Calibri"/>
                <a:cs typeface="Calibri"/>
              </a:rPr>
              <a:t>always had this misconception that  </a:t>
            </a:r>
            <a:r>
              <a:rPr sz="1600" i="1" dirty="0">
                <a:latin typeface="Calibri"/>
                <a:cs typeface="Calibri"/>
              </a:rPr>
              <a:t>leadership was </a:t>
            </a:r>
            <a:r>
              <a:rPr sz="1600" i="1" spc="-5" dirty="0">
                <a:latin typeface="Calibri"/>
                <a:cs typeface="Calibri"/>
              </a:rPr>
              <a:t>only </a:t>
            </a:r>
            <a:r>
              <a:rPr sz="1600" i="1" spc="-10" dirty="0">
                <a:latin typeface="Calibri"/>
                <a:cs typeface="Calibri"/>
              </a:rPr>
              <a:t>task-oriented </a:t>
            </a:r>
            <a:r>
              <a:rPr sz="1600" i="1" spc="-5" dirty="0">
                <a:latin typeface="Calibri"/>
                <a:cs typeface="Calibri"/>
              </a:rPr>
              <a:t>but now </a:t>
            </a:r>
            <a:r>
              <a:rPr sz="1600" i="1" dirty="0">
                <a:latin typeface="Calibri"/>
                <a:cs typeface="Calibri"/>
              </a:rPr>
              <a:t>I </a:t>
            </a:r>
            <a:r>
              <a:rPr sz="1600" i="1" spc="-10" dirty="0">
                <a:latin typeface="Calibri"/>
                <a:cs typeface="Calibri"/>
              </a:rPr>
              <a:t>realize </a:t>
            </a:r>
            <a:r>
              <a:rPr sz="1600" i="1" spc="-5" dirty="0">
                <a:latin typeface="Calibri"/>
                <a:cs typeface="Calibri"/>
              </a:rPr>
              <a:t>that </a:t>
            </a:r>
            <a:r>
              <a:rPr sz="1600" i="1" dirty="0">
                <a:latin typeface="Calibri"/>
                <a:cs typeface="Calibri"/>
              </a:rPr>
              <a:t>it is </a:t>
            </a:r>
            <a:r>
              <a:rPr sz="1600" i="1" spc="-5" dirty="0">
                <a:latin typeface="Calibri"/>
                <a:cs typeface="Calibri"/>
              </a:rPr>
              <a:t>also heavily relationship-  </a:t>
            </a:r>
            <a:r>
              <a:rPr sz="1600" i="1" spc="-10" dirty="0">
                <a:latin typeface="Calibri"/>
                <a:cs typeface="Calibri"/>
              </a:rPr>
              <a:t>oriented…Thanks to </a:t>
            </a:r>
            <a:r>
              <a:rPr sz="1600" i="1" dirty="0">
                <a:latin typeface="Calibri"/>
                <a:cs typeface="Calibri"/>
              </a:rPr>
              <a:t>the </a:t>
            </a:r>
            <a:r>
              <a:rPr sz="1600" i="1" spc="-5" dirty="0">
                <a:latin typeface="Calibri"/>
                <a:cs typeface="Calibri"/>
              </a:rPr>
              <a:t>Engineering Leadership </a:t>
            </a:r>
            <a:r>
              <a:rPr sz="1600" i="1" dirty="0">
                <a:latin typeface="Calibri"/>
                <a:cs typeface="Calibri"/>
              </a:rPr>
              <a:t>Program, I </a:t>
            </a:r>
            <a:r>
              <a:rPr sz="1600" i="1" spc="-10" dirty="0">
                <a:latin typeface="Calibri"/>
                <a:cs typeface="Calibri"/>
              </a:rPr>
              <a:t>feel </a:t>
            </a:r>
            <a:r>
              <a:rPr sz="1600" i="1" spc="-5" dirty="0">
                <a:latin typeface="Calibri"/>
                <a:cs typeface="Calibri"/>
              </a:rPr>
              <a:t>more equipped and  prepared </a:t>
            </a:r>
            <a:r>
              <a:rPr sz="1600" i="1" spc="-15" dirty="0">
                <a:latin typeface="Calibri"/>
                <a:cs typeface="Calibri"/>
              </a:rPr>
              <a:t>to </a:t>
            </a:r>
            <a:r>
              <a:rPr sz="1600" i="1" spc="-5" dirty="0">
                <a:latin typeface="Calibri"/>
                <a:cs typeface="Calibri"/>
              </a:rPr>
              <a:t>be an </a:t>
            </a:r>
            <a:r>
              <a:rPr sz="1600" i="1" dirty="0">
                <a:latin typeface="Calibri"/>
                <a:cs typeface="Calibri"/>
              </a:rPr>
              <a:t>engineering leader in the real</a:t>
            </a:r>
            <a:r>
              <a:rPr sz="1600" i="1" spc="-30" dirty="0">
                <a:latin typeface="Calibri"/>
                <a:cs typeface="Calibri"/>
              </a:rPr>
              <a:t> </a:t>
            </a:r>
            <a:r>
              <a:rPr sz="1600" i="1" spc="-20" dirty="0">
                <a:latin typeface="Calibri"/>
                <a:cs typeface="Calibri"/>
              </a:rPr>
              <a:t>world.”</a:t>
            </a:r>
            <a:endParaRPr sz="16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60846" y="181355"/>
            <a:ext cx="2346960" cy="452755"/>
          </a:xfrm>
          <a:prstGeom prst="rect">
            <a:avLst/>
          </a:prstGeom>
        </p:spPr>
        <p:txBody>
          <a:bodyPr vert="horz" wrap="square" lIns="0" tIns="12700" rIns="0" bIns="0" rtlCol="0">
            <a:spAutoFit/>
          </a:bodyPr>
          <a:lstStyle/>
          <a:p>
            <a:pPr marL="12700">
              <a:lnSpc>
                <a:spcPct val="100000"/>
              </a:lnSpc>
              <a:spcBef>
                <a:spcPts val="100"/>
              </a:spcBef>
            </a:pPr>
            <a:r>
              <a:rPr spc="-10" dirty="0"/>
              <a:t>Survey</a:t>
            </a:r>
            <a:r>
              <a:rPr spc="-30" dirty="0"/>
              <a:t> </a:t>
            </a:r>
            <a:r>
              <a:rPr spc="-15" dirty="0"/>
              <a:t>Statistics</a:t>
            </a:r>
          </a:p>
        </p:txBody>
      </p:sp>
      <p:sp>
        <p:nvSpPr>
          <p:cNvPr id="3" name="object 3"/>
          <p:cNvSpPr txBox="1">
            <a:spLocks noGrp="1"/>
          </p:cNvSpPr>
          <p:nvPr>
            <p:ph type="body" idx="1"/>
          </p:nvPr>
        </p:nvSpPr>
        <p:spPr>
          <a:xfrm>
            <a:off x="582294" y="1309877"/>
            <a:ext cx="7979410" cy="3220497"/>
          </a:xfrm>
          <a:prstGeom prst="rect">
            <a:avLst/>
          </a:prstGeom>
        </p:spPr>
        <p:txBody>
          <a:bodyPr vert="horz" wrap="square" lIns="0" tIns="71120" rIns="0" bIns="0" rtlCol="0">
            <a:spAutoFit/>
          </a:bodyPr>
          <a:lstStyle/>
          <a:p>
            <a:pPr marL="540385" marR="5080" indent="-342900">
              <a:lnSpc>
                <a:spcPts val="1920"/>
              </a:lnSpc>
              <a:spcBef>
                <a:spcPts val="560"/>
              </a:spcBef>
              <a:buClr>
                <a:srgbClr val="E22725"/>
              </a:buClr>
              <a:buFont typeface="Wingdings"/>
              <a:buChar char=""/>
              <a:tabLst>
                <a:tab pos="539750" algn="l"/>
                <a:tab pos="540385" algn="l"/>
              </a:tabLst>
            </a:pPr>
            <a:r>
              <a:rPr lang="en-CA" dirty="0">
                <a:effectLst/>
                <a:latin typeface="Calibri" panose="020F0502020204030204" pitchFamily="34" charset="0"/>
                <a:ea typeface="Calibri" panose="020F0502020204030204" pitchFamily="34" charset="0"/>
              </a:rPr>
              <a:t>On average, 219/252 (87%) of students from all 3 tiers rated themselves as having ‘Excellent’ or ‘Very good’ engagement </a:t>
            </a:r>
          </a:p>
          <a:p>
            <a:pPr marL="540385" marR="5080" indent="-342900">
              <a:lnSpc>
                <a:spcPts val="1920"/>
              </a:lnSpc>
              <a:spcBef>
                <a:spcPts val="560"/>
              </a:spcBef>
              <a:buClr>
                <a:srgbClr val="E22725"/>
              </a:buClr>
              <a:buFont typeface="Wingdings"/>
              <a:buChar char=""/>
              <a:tabLst>
                <a:tab pos="539750" algn="l"/>
                <a:tab pos="540385" algn="l"/>
              </a:tabLst>
            </a:pPr>
            <a:endParaRPr lang="en-CA" spc="-10" dirty="0">
              <a:latin typeface="Calibri" panose="020F0502020204030204" pitchFamily="34" charset="0"/>
            </a:endParaRPr>
          </a:p>
          <a:p>
            <a:pPr marL="540385" marR="5080" indent="-342900">
              <a:lnSpc>
                <a:spcPts val="1920"/>
              </a:lnSpc>
              <a:spcBef>
                <a:spcPts val="560"/>
              </a:spcBef>
              <a:buClr>
                <a:srgbClr val="E22725"/>
              </a:buClr>
              <a:buFont typeface="Wingdings"/>
              <a:buChar char=""/>
              <a:tabLst>
                <a:tab pos="539750" algn="l"/>
                <a:tab pos="540385" algn="l"/>
              </a:tabLst>
            </a:pPr>
            <a:r>
              <a:rPr lang="en-CA" dirty="0">
                <a:effectLst/>
                <a:latin typeface="Calibri" panose="020F0502020204030204" pitchFamily="34" charset="0"/>
                <a:ea typeface="Calibri" panose="020F0502020204030204" pitchFamily="34" charset="0"/>
              </a:rPr>
              <a:t>709/796 (89%) of workshop survey responses indicated that participants from all 3 tiers felt that they could apply workshop learnings ‘All the time’ and ‘Often’ </a:t>
            </a:r>
            <a:endParaRPr lang="en-CA" spc="-10" dirty="0">
              <a:effectLst/>
              <a:latin typeface="Calibri" panose="020F0502020204030204" pitchFamily="34" charset="0"/>
              <a:ea typeface="Calibri" panose="020F0502020204030204" pitchFamily="34" charset="0"/>
            </a:endParaRPr>
          </a:p>
          <a:p>
            <a:pPr marL="540385" marR="5080" indent="-342900">
              <a:lnSpc>
                <a:spcPts val="1920"/>
              </a:lnSpc>
              <a:spcBef>
                <a:spcPts val="560"/>
              </a:spcBef>
              <a:buClr>
                <a:srgbClr val="E22725"/>
              </a:buClr>
              <a:buFont typeface="Wingdings"/>
              <a:buChar char=""/>
              <a:tabLst>
                <a:tab pos="539750" algn="l"/>
                <a:tab pos="540385" algn="l"/>
              </a:tabLst>
            </a:pPr>
            <a:endParaRPr lang="en-CA" spc="-10" dirty="0">
              <a:latin typeface="Calibri" panose="020F0502020204030204" pitchFamily="34" charset="0"/>
            </a:endParaRPr>
          </a:p>
          <a:p>
            <a:pPr marL="540385" marR="5080" indent="-342900">
              <a:lnSpc>
                <a:spcPts val="1920"/>
              </a:lnSpc>
              <a:spcBef>
                <a:spcPts val="560"/>
              </a:spcBef>
              <a:buClr>
                <a:srgbClr val="E22725"/>
              </a:buClr>
              <a:buFont typeface="Wingdings"/>
              <a:buChar char=""/>
              <a:tabLst>
                <a:tab pos="539750" algn="l"/>
                <a:tab pos="540385" algn="l"/>
              </a:tabLst>
            </a:pPr>
            <a:r>
              <a:rPr lang="en-CA" dirty="0">
                <a:effectLst/>
                <a:latin typeface="Calibri" panose="020F0502020204030204" pitchFamily="34" charset="0"/>
                <a:ea typeface="Calibri" panose="020F0502020204030204" pitchFamily="34" charset="0"/>
              </a:rPr>
              <a:t>212/252 (84%) of students from all 3 tiers actioned something they learned from the year</a:t>
            </a:r>
            <a:endParaRPr lang="en-CA" spc="-10" dirty="0">
              <a:effectLst/>
              <a:latin typeface="Calibri" panose="020F0502020204030204" pitchFamily="34" charset="0"/>
              <a:ea typeface="Calibri" panose="020F0502020204030204" pitchFamily="34" charset="0"/>
            </a:endParaRPr>
          </a:p>
          <a:p>
            <a:pPr marL="540385" marR="5080" indent="-342900">
              <a:lnSpc>
                <a:spcPts val="1920"/>
              </a:lnSpc>
              <a:spcBef>
                <a:spcPts val="560"/>
              </a:spcBef>
              <a:buClr>
                <a:srgbClr val="E22725"/>
              </a:buClr>
              <a:buFont typeface="Wingdings"/>
              <a:buChar char=""/>
              <a:tabLst>
                <a:tab pos="539750" algn="l"/>
                <a:tab pos="540385" algn="l"/>
              </a:tabLst>
            </a:pPr>
            <a:endParaRPr lang="en-CA" sz="1800" spc="-10" dirty="0">
              <a:latin typeface="Calibri" panose="020F0502020204030204" pitchFamily="34" charset="0"/>
            </a:endParaRPr>
          </a:p>
          <a:p>
            <a:pPr marL="540385" marR="5080" indent="-342900">
              <a:lnSpc>
                <a:spcPts val="1920"/>
              </a:lnSpc>
              <a:spcBef>
                <a:spcPts val="560"/>
              </a:spcBef>
              <a:buClr>
                <a:srgbClr val="E22725"/>
              </a:buClr>
              <a:buFont typeface="Wingdings"/>
              <a:buChar char=""/>
              <a:tabLst>
                <a:tab pos="539750" algn="l"/>
                <a:tab pos="540385" algn="l"/>
              </a:tabLst>
            </a:pPr>
            <a:endParaRPr lang="en-CA" spc="-1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7080" y="181355"/>
            <a:ext cx="7837805" cy="3306033"/>
          </a:xfrm>
          <a:prstGeom prst="rect">
            <a:avLst/>
          </a:prstGeom>
        </p:spPr>
        <p:txBody>
          <a:bodyPr vert="horz" wrap="square" lIns="0" tIns="12700" rIns="0" bIns="0" rtlCol="0">
            <a:spAutoFit/>
          </a:bodyPr>
          <a:lstStyle/>
          <a:p>
            <a:pPr marL="1524000">
              <a:lnSpc>
                <a:spcPct val="100000"/>
              </a:lnSpc>
              <a:spcBef>
                <a:spcPts val="100"/>
              </a:spcBef>
            </a:pPr>
            <a:r>
              <a:rPr sz="2800" spc="-10" dirty="0">
                <a:latin typeface="Calibri"/>
                <a:cs typeface="Calibri"/>
              </a:rPr>
              <a:t>Benefits </a:t>
            </a:r>
            <a:r>
              <a:rPr sz="2800" spc="-5" dirty="0">
                <a:latin typeface="Calibri"/>
                <a:cs typeface="Calibri"/>
              </a:rPr>
              <a:t>of Engineering </a:t>
            </a:r>
            <a:r>
              <a:rPr sz="2800" spc="-10" dirty="0">
                <a:latin typeface="Calibri"/>
                <a:cs typeface="Calibri"/>
              </a:rPr>
              <a:t>Leadership</a:t>
            </a:r>
            <a:r>
              <a:rPr sz="2800" spc="-35" dirty="0">
                <a:latin typeface="Calibri"/>
                <a:cs typeface="Calibri"/>
              </a:rPr>
              <a:t> </a:t>
            </a:r>
            <a:r>
              <a:rPr sz="2800" spc="-20" dirty="0">
                <a:latin typeface="Calibri"/>
                <a:cs typeface="Calibri"/>
              </a:rPr>
              <a:t>Program</a:t>
            </a:r>
            <a:endParaRPr sz="2800" dirty="0">
              <a:latin typeface="Calibri"/>
              <a:cs typeface="Calibri"/>
            </a:endParaRPr>
          </a:p>
          <a:p>
            <a:pPr>
              <a:lnSpc>
                <a:spcPct val="100000"/>
              </a:lnSpc>
              <a:spcBef>
                <a:spcPts val="25"/>
              </a:spcBef>
            </a:pPr>
            <a:endParaRPr sz="2850" dirty="0">
              <a:latin typeface="Calibri"/>
              <a:cs typeface="Calibri"/>
            </a:endParaRPr>
          </a:p>
          <a:p>
            <a:pPr marL="355600" indent="-342900">
              <a:lnSpc>
                <a:spcPct val="100000"/>
              </a:lnSpc>
              <a:buClr>
                <a:srgbClr val="E22725"/>
              </a:buClr>
              <a:buFont typeface="Wingdings"/>
              <a:buChar char=""/>
              <a:tabLst>
                <a:tab pos="354965" algn="l"/>
                <a:tab pos="355600" algn="l"/>
              </a:tabLst>
            </a:pPr>
            <a:r>
              <a:rPr sz="2800" spc="-10" dirty="0">
                <a:latin typeface="Calibri"/>
                <a:cs typeface="Calibri"/>
              </a:rPr>
              <a:t>Free</a:t>
            </a:r>
            <a:r>
              <a:rPr lang="en-CA" sz="2800" spc="-10" dirty="0">
                <a:latin typeface="Calibri"/>
                <a:cs typeface="Calibri"/>
              </a:rPr>
              <a:t> to join!</a:t>
            </a:r>
            <a:endParaRPr sz="2800" dirty="0">
              <a:latin typeface="Calibri"/>
              <a:cs typeface="Calibri"/>
            </a:endParaRPr>
          </a:p>
          <a:p>
            <a:pPr marL="355600" marR="1591310" indent="-342900">
              <a:lnSpc>
                <a:spcPct val="100000"/>
              </a:lnSpc>
              <a:spcBef>
                <a:spcPts val="670"/>
              </a:spcBef>
              <a:buClr>
                <a:srgbClr val="E22725"/>
              </a:buClr>
              <a:buFont typeface="Wingdings"/>
              <a:buChar char=""/>
              <a:tabLst>
                <a:tab pos="354965" algn="l"/>
                <a:tab pos="355600" algn="l"/>
              </a:tabLst>
            </a:pPr>
            <a:r>
              <a:rPr sz="2800" spc="-10" dirty="0">
                <a:latin typeface="Calibri"/>
                <a:cs typeface="Calibri"/>
              </a:rPr>
              <a:t>Ongoing leadership </a:t>
            </a:r>
            <a:r>
              <a:rPr sz="2800" dirty="0">
                <a:latin typeface="Calibri"/>
                <a:cs typeface="Calibri"/>
              </a:rPr>
              <a:t>and </a:t>
            </a:r>
            <a:r>
              <a:rPr sz="2800" spc="-10" dirty="0">
                <a:latin typeface="Calibri"/>
                <a:cs typeface="Calibri"/>
              </a:rPr>
              <a:t>professional </a:t>
            </a:r>
            <a:r>
              <a:rPr sz="2800" spc="-5" dirty="0">
                <a:latin typeface="Calibri"/>
                <a:cs typeface="Calibri"/>
              </a:rPr>
              <a:t>skill  </a:t>
            </a:r>
            <a:r>
              <a:rPr sz="2800" spc="-10" dirty="0">
                <a:latin typeface="Calibri"/>
                <a:cs typeface="Calibri"/>
              </a:rPr>
              <a:t>development</a:t>
            </a:r>
            <a:endParaRPr sz="2800" dirty="0">
              <a:latin typeface="Calibri"/>
              <a:cs typeface="Calibri"/>
            </a:endParaRPr>
          </a:p>
          <a:p>
            <a:pPr marL="355600" indent="-342900">
              <a:lnSpc>
                <a:spcPct val="100000"/>
              </a:lnSpc>
              <a:spcBef>
                <a:spcPts val="675"/>
              </a:spcBef>
              <a:buClr>
                <a:srgbClr val="E22725"/>
              </a:buClr>
              <a:buFont typeface="Wingdings"/>
              <a:buChar char=""/>
              <a:tabLst>
                <a:tab pos="354965" algn="l"/>
                <a:tab pos="355600" algn="l"/>
              </a:tabLst>
            </a:pPr>
            <a:r>
              <a:rPr sz="2800" spc="-15" dirty="0">
                <a:latin typeface="Calibri"/>
                <a:cs typeface="Calibri"/>
              </a:rPr>
              <a:t>Certificate </a:t>
            </a:r>
            <a:r>
              <a:rPr sz="2800" spc="-5" dirty="0">
                <a:latin typeface="Calibri"/>
                <a:cs typeface="Calibri"/>
              </a:rPr>
              <a:t>of</a:t>
            </a:r>
            <a:r>
              <a:rPr sz="2800" spc="-20" dirty="0">
                <a:latin typeface="Calibri"/>
                <a:cs typeface="Calibri"/>
              </a:rPr>
              <a:t> </a:t>
            </a:r>
            <a:r>
              <a:rPr sz="2800" spc="-10" dirty="0" err="1">
                <a:latin typeface="Calibri"/>
                <a:cs typeface="Calibri"/>
              </a:rPr>
              <a:t>completio</a:t>
            </a:r>
            <a:r>
              <a:rPr lang="en-CA" sz="2800" spc="-10" dirty="0">
                <a:latin typeface="Calibri"/>
                <a:cs typeface="Calibri"/>
              </a:rPr>
              <a:t>n / r</a:t>
            </a:r>
            <a:r>
              <a:rPr sz="2800" spc="-10" dirty="0" err="1">
                <a:latin typeface="Calibri"/>
                <a:cs typeface="Calibri"/>
              </a:rPr>
              <a:t>esume</a:t>
            </a:r>
            <a:r>
              <a:rPr sz="2800" spc="-5" dirty="0">
                <a:latin typeface="Calibri"/>
                <a:cs typeface="Calibri"/>
              </a:rPr>
              <a:t> </a:t>
            </a:r>
            <a:r>
              <a:rPr sz="2800" spc="-10" dirty="0">
                <a:latin typeface="Calibri"/>
                <a:cs typeface="Calibri"/>
              </a:rPr>
              <a:t>builder</a:t>
            </a:r>
            <a:endParaRPr sz="2800" dirty="0">
              <a:latin typeface="Calibri"/>
              <a:cs typeface="Calibri"/>
            </a:endParaRPr>
          </a:p>
          <a:p>
            <a:pPr marL="355600" indent="-342900">
              <a:lnSpc>
                <a:spcPct val="100000"/>
              </a:lnSpc>
              <a:spcBef>
                <a:spcPts val="675"/>
              </a:spcBef>
              <a:buClr>
                <a:srgbClr val="E22725"/>
              </a:buClr>
              <a:buFont typeface="Wingdings"/>
              <a:buChar char=""/>
              <a:tabLst>
                <a:tab pos="354965" algn="l"/>
                <a:tab pos="355600" algn="l"/>
              </a:tabLst>
            </a:pPr>
            <a:r>
              <a:rPr sz="2800" spc="-5" dirty="0">
                <a:latin typeface="Calibri"/>
                <a:cs typeface="Calibri"/>
              </a:rPr>
              <a:t>Expand Schulich</a:t>
            </a:r>
            <a:r>
              <a:rPr sz="2800" spc="20" dirty="0">
                <a:latin typeface="Calibri"/>
                <a:cs typeface="Calibri"/>
              </a:rPr>
              <a:t> </a:t>
            </a:r>
            <a:r>
              <a:rPr sz="2800" spc="-10" dirty="0">
                <a:latin typeface="Calibri"/>
                <a:cs typeface="Calibri"/>
              </a:rPr>
              <a:t>network</a:t>
            </a:r>
            <a:endParaRPr sz="28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822696" y="181355"/>
            <a:ext cx="2786380" cy="452755"/>
          </a:xfrm>
          <a:prstGeom prst="rect">
            <a:avLst/>
          </a:prstGeom>
        </p:spPr>
        <p:txBody>
          <a:bodyPr vert="horz" wrap="square" lIns="0" tIns="12700" rIns="0" bIns="0" rtlCol="0">
            <a:spAutoFit/>
          </a:bodyPr>
          <a:lstStyle/>
          <a:p>
            <a:pPr marL="12700">
              <a:lnSpc>
                <a:spcPct val="100000"/>
              </a:lnSpc>
              <a:spcBef>
                <a:spcPts val="100"/>
              </a:spcBef>
            </a:pPr>
            <a:r>
              <a:rPr spc="-10" dirty="0"/>
              <a:t>How can </a:t>
            </a:r>
            <a:r>
              <a:rPr dirty="0"/>
              <a:t>I</a:t>
            </a:r>
            <a:r>
              <a:rPr spc="-30" dirty="0"/>
              <a:t> </a:t>
            </a:r>
            <a:r>
              <a:rPr spc="-15" dirty="0"/>
              <a:t>register?</a:t>
            </a:r>
          </a:p>
        </p:txBody>
      </p:sp>
      <p:sp>
        <p:nvSpPr>
          <p:cNvPr id="3" name="object 3"/>
          <p:cNvSpPr txBox="1"/>
          <p:nvPr/>
        </p:nvSpPr>
        <p:spPr>
          <a:xfrm>
            <a:off x="728980" y="983741"/>
            <a:ext cx="7685405" cy="3348481"/>
          </a:xfrm>
          <a:prstGeom prst="rect">
            <a:avLst/>
          </a:prstGeom>
        </p:spPr>
        <p:txBody>
          <a:bodyPr vert="horz" wrap="square" lIns="0" tIns="12065" rIns="0" bIns="0" rtlCol="0">
            <a:spAutoFit/>
          </a:bodyPr>
          <a:lstStyle/>
          <a:p>
            <a:pPr marL="393700" indent="-342900">
              <a:lnSpc>
                <a:spcPct val="100000"/>
              </a:lnSpc>
              <a:spcBef>
                <a:spcPts val="95"/>
              </a:spcBef>
              <a:buClr>
                <a:srgbClr val="E22725"/>
              </a:buClr>
              <a:buFont typeface="Wingdings"/>
              <a:buChar char=""/>
              <a:tabLst>
                <a:tab pos="393065" algn="l"/>
                <a:tab pos="393700" algn="l"/>
              </a:tabLst>
            </a:pPr>
            <a:r>
              <a:rPr sz="2600" spc="-25" dirty="0">
                <a:latin typeface="Calibri"/>
                <a:cs typeface="Calibri"/>
              </a:rPr>
              <a:t>Website:</a:t>
            </a:r>
            <a:r>
              <a:rPr sz="2600" spc="-5" dirty="0">
                <a:latin typeface="Calibri"/>
                <a:cs typeface="Calibri"/>
              </a:rPr>
              <a:t> </a:t>
            </a:r>
            <a:r>
              <a:rPr sz="2600" spc="-15" dirty="0">
                <a:latin typeface="Calibri"/>
                <a:cs typeface="Calibri"/>
                <a:hlinkClick r:id="rId3"/>
              </a:rPr>
              <a:t>https://schulich.ucalgary.ca/leadership</a:t>
            </a:r>
            <a:r>
              <a:rPr lang="en-CA" sz="2600" spc="-15" dirty="0">
                <a:latin typeface="Calibri"/>
                <a:cs typeface="Calibri"/>
              </a:rPr>
              <a:t> </a:t>
            </a:r>
            <a:endParaRPr sz="2600" dirty="0">
              <a:latin typeface="Calibri"/>
              <a:cs typeface="Calibri"/>
            </a:endParaRPr>
          </a:p>
          <a:p>
            <a:pPr>
              <a:lnSpc>
                <a:spcPct val="100000"/>
              </a:lnSpc>
              <a:spcBef>
                <a:spcPts val="20"/>
              </a:spcBef>
              <a:buClr>
                <a:srgbClr val="E22725"/>
              </a:buClr>
              <a:buFont typeface="Wingdings"/>
              <a:buChar char=""/>
            </a:pPr>
            <a:endParaRPr sz="3050" dirty="0">
              <a:latin typeface="Calibri"/>
              <a:cs typeface="Calibri"/>
            </a:endParaRPr>
          </a:p>
          <a:p>
            <a:pPr marL="393700" marR="17780" indent="-342900">
              <a:lnSpc>
                <a:spcPct val="80000"/>
              </a:lnSpc>
              <a:buClr>
                <a:srgbClr val="E22725"/>
              </a:buClr>
              <a:buFont typeface="Wingdings"/>
              <a:buChar char=""/>
              <a:tabLst>
                <a:tab pos="393065" algn="l"/>
                <a:tab pos="393700" algn="l"/>
              </a:tabLst>
            </a:pPr>
            <a:r>
              <a:rPr sz="2600" spc="-15" dirty="0">
                <a:latin typeface="Calibri"/>
                <a:cs typeface="Calibri"/>
              </a:rPr>
              <a:t>Registration </a:t>
            </a:r>
            <a:r>
              <a:rPr sz="2600" spc="-10" dirty="0">
                <a:latin typeface="Calibri"/>
                <a:cs typeface="Calibri"/>
              </a:rPr>
              <a:t>page:  </a:t>
            </a:r>
            <a:r>
              <a:rPr lang="en-CA" sz="2600" spc="-10" dirty="0">
                <a:latin typeface="Calibri"/>
                <a:cs typeface="Calibri"/>
                <a:hlinkClick r:id="rId4"/>
              </a:rPr>
              <a:t>https://conted.ucalgary.ca/search/publicCourseSearchDetails.do?method=load&amp;courseId=62432919</a:t>
            </a:r>
            <a:r>
              <a:rPr lang="en-CA" sz="2600" spc="-10" dirty="0">
                <a:latin typeface="Calibri"/>
                <a:cs typeface="Calibri"/>
              </a:rPr>
              <a:t> </a:t>
            </a:r>
          </a:p>
          <a:p>
            <a:pPr marL="50800" marR="17780">
              <a:lnSpc>
                <a:spcPct val="80000"/>
              </a:lnSpc>
              <a:buClr>
                <a:srgbClr val="E22725"/>
              </a:buClr>
              <a:tabLst>
                <a:tab pos="393065" algn="l"/>
                <a:tab pos="393700" algn="l"/>
              </a:tabLst>
            </a:pPr>
            <a:endParaRPr sz="2550" dirty="0">
              <a:latin typeface="Calibri"/>
              <a:cs typeface="Calibri"/>
            </a:endParaRPr>
          </a:p>
          <a:p>
            <a:pPr marL="393700" indent="-342900">
              <a:lnSpc>
                <a:spcPct val="100000"/>
              </a:lnSpc>
              <a:buClr>
                <a:srgbClr val="E22725"/>
              </a:buClr>
              <a:buFont typeface="Wingdings"/>
              <a:buChar char=""/>
              <a:tabLst>
                <a:tab pos="393065" algn="l"/>
                <a:tab pos="393700" algn="l"/>
              </a:tabLst>
            </a:pPr>
            <a:r>
              <a:rPr lang="en-CA" sz="2600" spc="-15" dirty="0">
                <a:latin typeface="Calibri"/>
                <a:cs typeface="Calibri"/>
              </a:rPr>
              <a:t>E-mail: </a:t>
            </a:r>
            <a:r>
              <a:rPr lang="en-CA" sz="2600" spc="-15" dirty="0">
                <a:latin typeface="Calibri"/>
                <a:cs typeface="Calibri"/>
                <a:hlinkClick r:id="rId5"/>
              </a:rPr>
              <a:t>Schulich.leadership@ucalgary.ca</a:t>
            </a:r>
            <a:endParaRPr lang="en-CA" sz="2600" spc="-15" dirty="0">
              <a:latin typeface="Calibri"/>
              <a:cs typeface="Calibri"/>
            </a:endParaRPr>
          </a:p>
          <a:p>
            <a:pPr marL="393700" indent="-342900">
              <a:lnSpc>
                <a:spcPct val="100000"/>
              </a:lnSpc>
              <a:buClr>
                <a:srgbClr val="E22725"/>
              </a:buClr>
              <a:buFont typeface="Wingdings"/>
              <a:buChar char=""/>
              <a:tabLst>
                <a:tab pos="393065" algn="l"/>
                <a:tab pos="393700" algn="l"/>
              </a:tabLst>
            </a:pPr>
            <a:endParaRPr sz="2550" dirty="0">
              <a:latin typeface="Calibri"/>
              <a:cs typeface="Calibri"/>
            </a:endParaRPr>
          </a:p>
          <a:p>
            <a:pPr marL="393700" indent="-342900">
              <a:lnSpc>
                <a:spcPct val="100000"/>
              </a:lnSpc>
              <a:buClr>
                <a:srgbClr val="E22725"/>
              </a:buClr>
              <a:buFont typeface="Wingdings"/>
              <a:buChar char=""/>
              <a:tabLst>
                <a:tab pos="393065" algn="l"/>
                <a:tab pos="393700" algn="l"/>
              </a:tabLst>
            </a:pPr>
            <a:r>
              <a:rPr sz="2600" b="1" spc="-5" dirty="0">
                <a:latin typeface="Calibri"/>
                <a:cs typeface="Calibri"/>
              </a:rPr>
              <a:t>Deadline: </a:t>
            </a:r>
            <a:r>
              <a:rPr lang="en-CA" sz="2600" b="1" spc="-35" dirty="0">
                <a:latin typeface="Calibri"/>
                <a:cs typeface="Calibri"/>
              </a:rPr>
              <a:t>Tuesday</a:t>
            </a:r>
            <a:r>
              <a:rPr sz="2600" b="1" spc="-35" dirty="0">
                <a:latin typeface="Calibri"/>
                <a:cs typeface="Calibri"/>
              </a:rPr>
              <a:t>, </a:t>
            </a:r>
            <a:r>
              <a:rPr sz="2600" b="1" spc="-5" dirty="0">
                <a:latin typeface="Calibri"/>
                <a:cs typeface="Calibri"/>
              </a:rPr>
              <a:t>Sept. </a:t>
            </a:r>
            <a:r>
              <a:rPr sz="2600" b="1" dirty="0">
                <a:latin typeface="Calibri"/>
                <a:cs typeface="Calibri"/>
              </a:rPr>
              <a:t>1</a:t>
            </a:r>
            <a:r>
              <a:rPr lang="en-CA" sz="2600" b="1" dirty="0">
                <a:latin typeface="Calibri"/>
                <a:cs typeface="Calibri"/>
              </a:rPr>
              <a:t>2</a:t>
            </a:r>
            <a:r>
              <a:rPr sz="2600" b="1" dirty="0">
                <a:latin typeface="Calibri"/>
                <a:cs typeface="Calibri"/>
              </a:rPr>
              <a:t>, </a:t>
            </a:r>
            <a:r>
              <a:rPr sz="2600" b="1" spc="-5" dirty="0">
                <a:latin typeface="Calibri"/>
                <a:cs typeface="Calibri"/>
              </a:rPr>
              <a:t>202</a:t>
            </a:r>
            <a:r>
              <a:rPr lang="en-CA" sz="2600" b="1" spc="-5" dirty="0">
                <a:latin typeface="Calibri"/>
                <a:cs typeface="Calibri"/>
              </a:rPr>
              <a:t>3</a:t>
            </a:r>
            <a:r>
              <a:rPr sz="2600" b="1" spc="-5" dirty="0">
                <a:latin typeface="Calibri"/>
                <a:cs typeface="Calibri"/>
              </a:rPr>
              <a:t> @</a:t>
            </a:r>
            <a:r>
              <a:rPr sz="2600" b="1" spc="85" dirty="0">
                <a:latin typeface="Calibri"/>
                <a:cs typeface="Calibri"/>
              </a:rPr>
              <a:t> </a:t>
            </a:r>
            <a:r>
              <a:rPr sz="2600" b="1" spc="-5" dirty="0">
                <a:latin typeface="Calibri"/>
                <a:cs typeface="Calibri"/>
              </a:rPr>
              <a:t>11:59pm</a:t>
            </a:r>
            <a:endParaRPr sz="26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91476" y="181355"/>
            <a:ext cx="1118235" cy="452755"/>
          </a:xfrm>
          <a:prstGeom prst="rect">
            <a:avLst/>
          </a:prstGeom>
        </p:spPr>
        <p:txBody>
          <a:bodyPr vert="horz" wrap="square" lIns="0" tIns="12700" rIns="0" bIns="0" rtlCol="0">
            <a:spAutoFit/>
          </a:bodyPr>
          <a:lstStyle/>
          <a:p>
            <a:pPr marL="12700">
              <a:lnSpc>
                <a:spcPct val="100000"/>
              </a:lnSpc>
              <a:spcBef>
                <a:spcPts val="100"/>
              </a:spcBef>
            </a:pPr>
            <a:r>
              <a:rPr dirty="0"/>
              <a:t>A</a:t>
            </a:r>
            <a:r>
              <a:rPr spc="-25" dirty="0"/>
              <a:t>g</a:t>
            </a:r>
            <a:r>
              <a:rPr dirty="0"/>
              <a:t>enda</a:t>
            </a:r>
          </a:p>
        </p:txBody>
      </p:sp>
      <p:sp>
        <p:nvSpPr>
          <p:cNvPr id="3" name="object 3"/>
          <p:cNvSpPr txBox="1"/>
          <p:nvPr/>
        </p:nvSpPr>
        <p:spPr>
          <a:xfrm>
            <a:off x="767080" y="968359"/>
            <a:ext cx="6481445" cy="1570943"/>
          </a:xfrm>
          <a:prstGeom prst="rect">
            <a:avLst/>
          </a:prstGeom>
        </p:spPr>
        <p:txBody>
          <a:bodyPr vert="horz" wrap="square" lIns="0" tIns="97790" rIns="0" bIns="0" rtlCol="0">
            <a:spAutoFit/>
          </a:bodyPr>
          <a:lstStyle/>
          <a:p>
            <a:pPr marL="355600" indent="-342900">
              <a:lnSpc>
                <a:spcPct val="100000"/>
              </a:lnSpc>
              <a:spcBef>
                <a:spcPts val="770"/>
              </a:spcBef>
              <a:buClr>
                <a:srgbClr val="E22725"/>
              </a:buClr>
              <a:buFont typeface="Wingdings"/>
              <a:buChar char=""/>
              <a:tabLst>
                <a:tab pos="354965" algn="l"/>
                <a:tab pos="355600" algn="l"/>
              </a:tabLst>
            </a:pPr>
            <a:r>
              <a:rPr sz="2800" spc="-10" dirty="0">
                <a:latin typeface="Calibri"/>
                <a:cs typeface="Calibri"/>
              </a:rPr>
              <a:t>Defining</a:t>
            </a:r>
            <a:r>
              <a:rPr sz="2800" spc="-20" dirty="0">
                <a:latin typeface="Calibri"/>
                <a:cs typeface="Calibri"/>
              </a:rPr>
              <a:t> </a:t>
            </a:r>
            <a:r>
              <a:rPr sz="2800" spc="-10" dirty="0">
                <a:latin typeface="Calibri"/>
                <a:cs typeface="Calibri"/>
              </a:rPr>
              <a:t>Leadership</a:t>
            </a:r>
            <a:endParaRPr sz="2800" dirty="0">
              <a:latin typeface="Calibri"/>
              <a:cs typeface="Calibri"/>
            </a:endParaRPr>
          </a:p>
          <a:p>
            <a:pPr marL="355600" indent="-342900">
              <a:lnSpc>
                <a:spcPct val="100000"/>
              </a:lnSpc>
              <a:spcBef>
                <a:spcPts val="670"/>
              </a:spcBef>
              <a:buClr>
                <a:srgbClr val="E22725"/>
              </a:buClr>
              <a:buFont typeface="Wingdings"/>
              <a:buChar char=""/>
              <a:tabLst>
                <a:tab pos="354965" algn="l"/>
                <a:tab pos="355600" algn="l"/>
              </a:tabLst>
            </a:pPr>
            <a:r>
              <a:rPr sz="2800" spc="-5" dirty="0">
                <a:latin typeface="Calibri"/>
                <a:cs typeface="Calibri"/>
              </a:rPr>
              <a:t>Engineering </a:t>
            </a:r>
            <a:r>
              <a:rPr sz="2800" spc="-10" dirty="0">
                <a:latin typeface="Calibri"/>
                <a:cs typeface="Calibri"/>
              </a:rPr>
              <a:t>Leadership </a:t>
            </a:r>
            <a:r>
              <a:rPr sz="2800" spc="-20" dirty="0">
                <a:latin typeface="Calibri"/>
                <a:cs typeface="Calibri"/>
              </a:rPr>
              <a:t>Program</a:t>
            </a:r>
            <a:r>
              <a:rPr sz="2800" spc="-75" dirty="0">
                <a:latin typeface="Calibri"/>
                <a:cs typeface="Calibri"/>
              </a:rPr>
              <a:t> </a:t>
            </a:r>
            <a:r>
              <a:rPr sz="2800" spc="-5" dirty="0">
                <a:latin typeface="Calibri"/>
                <a:cs typeface="Calibri"/>
              </a:rPr>
              <a:t>Overview</a:t>
            </a:r>
            <a:endParaRPr sz="2800" dirty="0">
              <a:latin typeface="Calibri"/>
              <a:cs typeface="Calibri"/>
            </a:endParaRPr>
          </a:p>
          <a:p>
            <a:pPr marL="355600" indent="-342900">
              <a:lnSpc>
                <a:spcPct val="100000"/>
              </a:lnSpc>
              <a:spcBef>
                <a:spcPts val="670"/>
              </a:spcBef>
              <a:buClr>
                <a:srgbClr val="E22725"/>
              </a:buClr>
              <a:buFont typeface="Wingdings"/>
              <a:buChar char=""/>
              <a:tabLst>
                <a:tab pos="354965" algn="l"/>
                <a:tab pos="355600" algn="l"/>
              </a:tabLst>
            </a:pPr>
            <a:r>
              <a:rPr sz="2800" dirty="0">
                <a:latin typeface="Calibri"/>
                <a:cs typeface="Calibri"/>
              </a:rPr>
              <a:t>Q&amp;A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691005">
              <a:lnSpc>
                <a:spcPct val="100000"/>
              </a:lnSpc>
              <a:spcBef>
                <a:spcPts val="100"/>
              </a:spcBef>
            </a:pPr>
            <a:r>
              <a:rPr spc="-5" dirty="0"/>
              <a:t>Which </a:t>
            </a:r>
            <a:r>
              <a:rPr spc="-20" dirty="0"/>
              <a:t>statement </a:t>
            </a:r>
            <a:r>
              <a:rPr spc="-15" dirty="0"/>
              <a:t>best </a:t>
            </a:r>
            <a:r>
              <a:rPr spc="-5" dirty="0"/>
              <a:t>describes</a:t>
            </a:r>
            <a:r>
              <a:rPr spc="50" dirty="0"/>
              <a:t> </a:t>
            </a:r>
            <a:r>
              <a:rPr spc="-10" dirty="0"/>
              <a:t>leadership?</a:t>
            </a:r>
          </a:p>
        </p:txBody>
      </p:sp>
      <p:sp>
        <p:nvSpPr>
          <p:cNvPr id="3" name="object 3"/>
          <p:cNvSpPr txBox="1"/>
          <p:nvPr/>
        </p:nvSpPr>
        <p:spPr>
          <a:xfrm>
            <a:off x="767080" y="964476"/>
            <a:ext cx="7798434" cy="2299970"/>
          </a:xfrm>
          <a:prstGeom prst="rect">
            <a:avLst/>
          </a:prstGeom>
        </p:spPr>
        <p:txBody>
          <a:bodyPr vert="horz" wrap="square" lIns="0" tIns="101600" rIns="0" bIns="0" rtlCol="0">
            <a:spAutoFit/>
          </a:bodyPr>
          <a:lstStyle/>
          <a:p>
            <a:pPr marL="355600" indent="-342900">
              <a:lnSpc>
                <a:spcPct val="100000"/>
              </a:lnSpc>
              <a:spcBef>
                <a:spcPts val="800"/>
              </a:spcBef>
              <a:buClr>
                <a:srgbClr val="E22725"/>
              </a:buClr>
              <a:buFont typeface="Wingdings"/>
              <a:buChar char=""/>
              <a:tabLst>
                <a:tab pos="354965" algn="l"/>
                <a:tab pos="355600" algn="l"/>
              </a:tabLst>
            </a:pPr>
            <a:r>
              <a:rPr sz="2800" spc="-20" dirty="0">
                <a:latin typeface="Calibri"/>
                <a:cs typeface="Calibri"/>
              </a:rPr>
              <a:t>Poll</a:t>
            </a:r>
            <a:endParaRPr sz="2800">
              <a:latin typeface="Calibri"/>
              <a:cs typeface="Calibri"/>
            </a:endParaRPr>
          </a:p>
          <a:p>
            <a:pPr marL="755650" lvl="1" indent="-285750">
              <a:lnSpc>
                <a:spcPct val="100000"/>
              </a:lnSpc>
              <a:spcBef>
                <a:spcPts val="595"/>
              </a:spcBef>
              <a:buClr>
                <a:srgbClr val="958879"/>
              </a:buClr>
              <a:buFont typeface="Arial"/>
              <a:buChar char="–"/>
              <a:tabLst>
                <a:tab pos="755650" algn="l"/>
              </a:tabLst>
            </a:pPr>
            <a:r>
              <a:rPr sz="2400" spc="-5" dirty="0">
                <a:latin typeface="Calibri"/>
                <a:cs typeface="Calibri"/>
              </a:rPr>
              <a:t>Someone </a:t>
            </a:r>
            <a:r>
              <a:rPr sz="2400" dirty="0">
                <a:latin typeface="Calibri"/>
                <a:cs typeface="Calibri"/>
              </a:rPr>
              <a:t>in a </a:t>
            </a:r>
            <a:r>
              <a:rPr sz="2400" spc="-5" dirty="0">
                <a:latin typeface="Calibri"/>
                <a:cs typeface="Calibri"/>
              </a:rPr>
              <a:t>high </a:t>
            </a:r>
            <a:r>
              <a:rPr sz="2400" spc="-10" dirty="0">
                <a:latin typeface="Calibri"/>
                <a:cs typeface="Calibri"/>
              </a:rPr>
              <a:t>level</a:t>
            </a:r>
            <a:r>
              <a:rPr sz="2400" spc="-30" dirty="0">
                <a:latin typeface="Calibri"/>
                <a:cs typeface="Calibri"/>
              </a:rPr>
              <a:t> </a:t>
            </a:r>
            <a:r>
              <a:rPr sz="2400" spc="-5" dirty="0">
                <a:latin typeface="Calibri"/>
                <a:cs typeface="Calibri"/>
              </a:rPr>
              <a:t>position</a:t>
            </a:r>
            <a:endParaRPr sz="2400">
              <a:latin typeface="Calibri"/>
              <a:cs typeface="Calibri"/>
            </a:endParaRPr>
          </a:p>
          <a:p>
            <a:pPr marL="755650" lvl="1" indent="-285750">
              <a:lnSpc>
                <a:spcPct val="100000"/>
              </a:lnSpc>
              <a:spcBef>
                <a:spcPts val="580"/>
              </a:spcBef>
              <a:buClr>
                <a:srgbClr val="958879"/>
              </a:buClr>
              <a:buFont typeface="Arial"/>
              <a:buChar char="–"/>
              <a:tabLst>
                <a:tab pos="755650" algn="l"/>
              </a:tabLst>
            </a:pPr>
            <a:r>
              <a:rPr sz="2400" spc="-5" dirty="0">
                <a:latin typeface="Calibri"/>
                <a:cs typeface="Calibri"/>
              </a:rPr>
              <a:t>Someone </a:t>
            </a:r>
            <a:r>
              <a:rPr sz="2400" dirty="0">
                <a:latin typeface="Calibri"/>
                <a:cs typeface="Calibri"/>
              </a:rPr>
              <a:t>who </a:t>
            </a:r>
            <a:r>
              <a:rPr sz="2400" spc="-5" dirty="0">
                <a:latin typeface="Calibri"/>
                <a:cs typeface="Calibri"/>
              </a:rPr>
              <a:t>manages other</a:t>
            </a:r>
            <a:r>
              <a:rPr sz="2400" spc="-40" dirty="0">
                <a:latin typeface="Calibri"/>
                <a:cs typeface="Calibri"/>
              </a:rPr>
              <a:t> </a:t>
            </a:r>
            <a:r>
              <a:rPr sz="2400" spc="-5" dirty="0">
                <a:latin typeface="Calibri"/>
                <a:cs typeface="Calibri"/>
              </a:rPr>
              <a:t>people</a:t>
            </a:r>
            <a:endParaRPr sz="2400">
              <a:latin typeface="Calibri"/>
              <a:cs typeface="Calibri"/>
            </a:endParaRPr>
          </a:p>
          <a:p>
            <a:pPr marL="755650" lvl="1" indent="-285750">
              <a:lnSpc>
                <a:spcPct val="100000"/>
              </a:lnSpc>
              <a:spcBef>
                <a:spcPts val="575"/>
              </a:spcBef>
              <a:buClr>
                <a:srgbClr val="958879"/>
              </a:buClr>
              <a:buFont typeface="Arial"/>
              <a:buChar char="–"/>
              <a:tabLst>
                <a:tab pos="755650" algn="l"/>
              </a:tabLst>
            </a:pPr>
            <a:r>
              <a:rPr sz="2400" spc="-5" dirty="0">
                <a:latin typeface="Calibri"/>
                <a:cs typeface="Calibri"/>
              </a:rPr>
              <a:t>Someone </a:t>
            </a:r>
            <a:r>
              <a:rPr sz="2400" dirty="0">
                <a:latin typeface="Calibri"/>
                <a:cs typeface="Calibri"/>
              </a:rPr>
              <a:t>who is </a:t>
            </a:r>
            <a:r>
              <a:rPr sz="2400" spc="-10" dirty="0">
                <a:latin typeface="Calibri"/>
                <a:cs typeface="Calibri"/>
              </a:rPr>
              <a:t>dominant </a:t>
            </a:r>
            <a:r>
              <a:rPr sz="2400" dirty="0">
                <a:latin typeface="Calibri"/>
                <a:cs typeface="Calibri"/>
              </a:rPr>
              <a:t>and</a:t>
            </a:r>
            <a:r>
              <a:rPr sz="2400" spc="-45" dirty="0">
                <a:latin typeface="Calibri"/>
                <a:cs typeface="Calibri"/>
              </a:rPr>
              <a:t> </a:t>
            </a:r>
            <a:r>
              <a:rPr sz="2400" spc="-5" dirty="0">
                <a:latin typeface="Calibri"/>
                <a:cs typeface="Calibri"/>
              </a:rPr>
              <a:t>charismatic</a:t>
            </a:r>
            <a:endParaRPr sz="2400">
              <a:latin typeface="Calibri"/>
              <a:cs typeface="Calibri"/>
            </a:endParaRPr>
          </a:p>
          <a:p>
            <a:pPr marL="755650" lvl="1" indent="-285750">
              <a:lnSpc>
                <a:spcPct val="100000"/>
              </a:lnSpc>
              <a:spcBef>
                <a:spcPts val="575"/>
              </a:spcBef>
              <a:buClr>
                <a:srgbClr val="958879"/>
              </a:buClr>
              <a:buFont typeface="Arial"/>
              <a:buChar char="–"/>
              <a:tabLst>
                <a:tab pos="755650" algn="l"/>
              </a:tabLst>
            </a:pPr>
            <a:r>
              <a:rPr sz="2400" spc="-5" dirty="0">
                <a:latin typeface="Calibri"/>
                <a:cs typeface="Calibri"/>
              </a:rPr>
              <a:t>Someone </a:t>
            </a:r>
            <a:r>
              <a:rPr sz="2400" dirty="0">
                <a:latin typeface="Calibri"/>
                <a:cs typeface="Calibri"/>
              </a:rPr>
              <a:t>with the </a:t>
            </a:r>
            <a:r>
              <a:rPr sz="2400" spc="-5" dirty="0">
                <a:latin typeface="Calibri"/>
                <a:cs typeface="Calibri"/>
              </a:rPr>
              <a:t>capacity </a:t>
            </a:r>
            <a:r>
              <a:rPr sz="2400" spc="-15" dirty="0">
                <a:latin typeface="Calibri"/>
                <a:cs typeface="Calibri"/>
              </a:rPr>
              <a:t>to translate </a:t>
            </a:r>
            <a:r>
              <a:rPr sz="2400" dirty="0">
                <a:latin typeface="Calibri"/>
                <a:cs typeface="Calibri"/>
              </a:rPr>
              <a:t>vision </a:t>
            </a:r>
            <a:r>
              <a:rPr sz="2400" spc="-15" dirty="0">
                <a:latin typeface="Calibri"/>
                <a:cs typeface="Calibri"/>
              </a:rPr>
              <a:t>into</a:t>
            </a:r>
            <a:r>
              <a:rPr sz="2400" spc="-75" dirty="0">
                <a:latin typeface="Calibri"/>
                <a:cs typeface="Calibri"/>
              </a:rPr>
              <a:t> </a:t>
            </a:r>
            <a:r>
              <a:rPr sz="2400" spc="-5" dirty="0">
                <a:latin typeface="Calibri"/>
                <a:cs typeface="Calibri"/>
              </a:rPr>
              <a:t>reality</a:t>
            </a:r>
            <a:endParaRPr sz="24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7080" y="1053084"/>
            <a:ext cx="7113270" cy="2501265"/>
          </a:xfrm>
          <a:prstGeom prst="rect">
            <a:avLst/>
          </a:prstGeom>
        </p:spPr>
        <p:txBody>
          <a:bodyPr vert="horz" wrap="square" lIns="0" tIns="12700" rIns="0" bIns="0" rtlCol="0">
            <a:spAutoFit/>
          </a:bodyPr>
          <a:lstStyle/>
          <a:p>
            <a:pPr marL="355600" indent="-342900">
              <a:lnSpc>
                <a:spcPct val="100000"/>
              </a:lnSpc>
              <a:spcBef>
                <a:spcPts val="100"/>
              </a:spcBef>
              <a:buClr>
                <a:srgbClr val="E22725"/>
              </a:buClr>
              <a:buFont typeface="Wingdings"/>
              <a:buChar char=""/>
              <a:tabLst>
                <a:tab pos="354965" algn="l"/>
                <a:tab pos="355600" algn="l"/>
              </a:tabLst>
            </a:pPr>
            <a:r>
              <a:rPr sz="2800" spc="-10" dirty="0">
                <a:latin typeface="Calibri"/>
                <a:cs typeface="Calibri"/>
              </a:rPr>
              <a:t>What </a:t>
            </a:r>
            <a:r>
              <a:rPr sz="2800" dirty="0">
                <a:latin typeface="Calibri"/>
                <a:cs typeface="Calibri"/>
              </a:rPr>
              <a:t>is</a:t>
            </a:r>
            <a:r>
              <a:rPr sz="2800" spc="5" dirty="0">
                <a:latin typeface="Calibri"/>
                <a:cs typeface="Calibri"/>
              </a:rPr>
              <a:t> </a:t>
            </a:r>
            <a:r>
              <a:rPr sz="2800" spc="-10" dirty="0">
                <a:latin typeface="Calibri"/>
                <a:cs typeface="Calibri"/>
              </a:rPr>
              <a:t>leadership?</a:t>
            </a:r>
            <a:endParaRPr sz="2800" dirty="0">
              <a:latin typeface="Calibri"/>
              <a:cs typeface="Calibri"/>
            </a:endParaRPr>
          </a:p>
          <a:p>
            <a:pPr>
              <a:lnSpc>
                <a:spcPct val="100000"/>
              </a:lnSpc>
              <a:spcBef>
                <a:spcPts val="5"/>
              </a:spcBef>
            </a:pPr>
            <a:endParaRPr sz="3300" dirty="0">
              <a:latin typeface="Calibri"/>
              <a:cs typeface="Calibri"/>
            </a:endParaRPr>
          </a:p>
          <a:p>
            <a:pPr marL="1096010" marR="5080" indent="-356870">
              <a:lnSpc>
                <a:spcPct val="120000"/>
              </a:lnSpc>
            </a:pPr>
            <a:r>
              <a:rPr sz="2800" b="1" spc="-5" dirty="0">
                <a:latin typeface="Calibri"/>
                <a:cs typeface="Calibri"/>
              </a:rPr>
              <a:t>“Leadership </a:t>
            </a:r>
            <a:r>
              <a:rPr sz="2800" b="1" dirty="0">
                <a:latin typeface="Calibri"/>
                <a:cs typeface="Calibri"/>
              </a:rPr>
              <a:t>is a </a:t>
            </a:r>
            <a:r>
              <a:rPr sz="2800" b="1" spc="-5" dirty="0">
                <a:latin typeface="Calibri"/>
                <a:cs typeface="Calibri"/>
              </a:rPr>
              <a:t>process </a:t>
            </a:r>
            <a:r>
              <a:rPr sz="2800" b="1" dirty="0">
                <a:latin typeface="Calibri"/>
                <a:cs typeface="Calibri"/>
              </a:rPr>
              <a:t>of social </a:t>
            </a:r>
            <a:r>
              <a:rPr sz="2800" b="1" spc="-10" dirty="0">
                <a:latin typeface="Calibri"/>
                <a:cs typeface="Calibri"/>
              </a:rPr>
              <a:t>influence,  </a:t>
            </a:r>
            <a:r>
              <a:rPr sz="2800" b="1" spc="-5" dirty="0">
                <a:latin typeface="Calibri"/>
                <a:cs typeface="Calibri"/>
              </a:rPr>
              <a:t>which </a:t>
            </a:r>
            <a:r>
              <a:rPr sz="2800" b="1" spc="-15" dirty="0">
                <a:latin typeface="Calibri"/>
                <a:cs typeface="Calibri"/>
              </a:rPr>
              <a:t>maximizes </a:t>
            </a:r>
            <a:r>
              <a:rPr sz="2800" b="1" dirty="0">
                <a:latin typeface="Calibri"/>
                <a:cs typeface="Calibri"/>
              </a:rPr>
              <a:t>the </a:t>
            </a:r>
            <a:r>
              <a:rPr sz="2800" b="1" spc="-10" dirty="0">
                <a:latin typeface="Calibri"/>
                <a:cs typeface="Calibri"/>
              </a:rPr>
              <a:t>efforts </a:t>
            </a:r>
            <a:r>
              <a:rPr sz="2800" b="1" dirty="0">
                <a:latin typeface="Calibri"/>
                <a:cs typeface="Calibri"/>
              </a:rPr>
              <a:t>of </a:t>
            </a:r>
            <a:r>
              <a:rPr sz="2800" b="1" spc="-10" dirty="0">
                <a:latin typeface="Calibri"/>
                <a:cs typeface="Calibri"/>
              </a:rPr>
              <a:t>others,  </a:t>
            </a:r>
            <a:r>
              <a:rPr sz="2800" b="1" spc="-15" dirty="0">
                <a:latin typeface="Calibri"/>
                <a:cs typeface="Calibri"/>
              </a:rPr>
              <a:t>towards </a:t>
            </a:r>
            <a:r>
              <a:rPr sz="2800" b="1" dirty="0">
                <a:latin typeface="Calibri"/>
                <a:cs typeface="Calibri"/>
              </a:rPr>
              <a:t>the </a:t>
            </a:r>
            <a:r>
              <a:rPr sz="2800" b="1" spc="-10" dirty="0">
                <a:latin typeface="Calibri"/>
                <a:cs typeface="Calibri"/>
              </a:rPr>
              <a:t>achievement </a:t>
            </a:r>
            <a:r>
              <a:rPr sz="2800" b="1" dirty="0">
                <a:latin typeface="Calibri"/>
                <a:cs typeface="Calibri"/>
              </a:rPr>
              <a:t>of a</a:t>
            </a:r>
            <a:r>
              <a:rPr sz="2800" b="1" spc="10" dirty="0">
                <a:latin typeface="Calibri"/>
                <a:cs typeface="Calibri"/>
              </a:rPr>
              <a:t> </a:t>
            </a:r>
            <a:r>
              <a:rPr sz="2800" b="1" spc="-40" dirty="0">
                <a:latin typeface="Calibri"/>
                <a:cs typeface="Calibri"/>
              </a:rPr>
              <a:t>goal.”</a:t>
            </a:r>
            <a:endParaRPr sz="2800" dirty="0">
              <a:latin typeface="Calibri"/>
              <a:cs typeface="Calibri"/>
            </a:endParaRPr>
          </a:p>
        </p:txBody>
      </p:sp>
      <p:sp>
        <p:nvSpPr>
          <p:cNvPr id="3" name="object 3"/>
          <p:cNvSpPr txBox="1"/>
          <p:nvPr/>
        </p:nvSpPr>
        <p:spPr>
          <a:xfrm>
            <a:off x="1758442" y="3879850"/>
            <a:ext cx="5858510" cy="269875"/>
          </a:xfrm>
          <a:prstGeom prst="rect">
            <a:avLst/>
          </a:prstGeom>
        </p:spPr>
        <p:txBody>
          <a:bodyPr vert="horz" wrap="square" lIns="0" tIns="12700" rIns="0" bIns="0" rtlCol="0">
            <a:spAutoFit/>
          </a:bodyPr>
          <a:lstStyle/>
          <a:p>
            <a:pPr marL="12700">
              <a:lnSpc>
                <a:spcPct val="100000"/>
              </a:lnSpc>
              <a:spcBef>
                <a:spcPts val="100"/>
              </a:spcBef>
            </a:pPr>
            <a:r>
              <a:rPr sz="1600" spc="-10" dirty="0">
                <a:latin typeface="Calibri"/>
                <a:cs typeface="Calibri"/>
              </a:rPr>
              <a:t>-Kevin </a:t>
            </a:r>
            <a:r>
              <a:rPr sz="1600" spc="-5" dirty="0">
                <a:latin typeface="Calibri"/>
                <a:cs typeface="Calibri"/>
              </a:rPr>
              <a:t>Kruse, </a:t>
            </a:r>
            <a:r>
              <a:rPr sz="1600" spc="-15" dirty="0">
                <a:latin typeface="Calibri"/>
                <a:cs typeface="Calibri"/>
              </a:rPr>
              <a:t>CEO </a:t>
            </a:r>
            <a:r>
              <a:rPr sz="1600" spc="-5" dirty="0">
                <a:latin typeface="Calibri"/>
                <a:cs typeface="Calibri"/>
              </a:rPr>
              <a:t>of LEADx </a:t>
            </a:r>
            <a:r>
              <a:rPr sz="1600" dirty="0">
                <a:latin typeface="Calibri"/>
                <a:cs typeface="Calibri"/>
              </a:rPr>
              <a:t>and author </a:t>
            </a:r>
            <a:r>
              <a:rPr sz="1600" spc="-5" dirty="0">
                <a:latin typeface="Calibri"/>
                <a:cs typeface="Calibri"/>
              </a:rPr>
              <a:t>of </a:t>
            </a:r>
            <a:r>
              <a:rPr sz="1600" spc="-10" dirty="0">
                <a:latin typeface="Calibri"/>
                <a:cs typeface="Calibri"/>
              </a:rPr>
              <a:t>Great Leaders </a:t>
            </a:r>
            <a:r>
              <a:rPr sz="1600" spc="-15" dirty="0">
                <a:latin typeface="Calibri"/>
                <a:cs typeface="Calibri"/>
              </a:rPr>
              <a:t>Have </a:t>
            </a:r>
            <a:r>
              <a:rPr sz="1600" dirty="0">
                <a:latin typeface="Calibri"/>
                <a:cs typeface="Calibri"/>
              </a:rPr>
              <a:t>No</a:t>
            </a:r>
            <a:r>
              <a:rPr sz="1600" spc="90" dirty="0">
                <a:latin typeface="Calibri"/>
                <a:cs typeface="Calibri"/>
              </a:rPr>
              <a:t> </a:t>
            </a:r>
            <a:r>
              <a:rPr sz="1600" dirty="0">
                <a:latin typeface="Calibri"/>
                <a:cs typeface="Calibri"/>
              </a:rPr>
              <a:t>Rules</a:t>
            </a:r>
            <a:endParaRPr sz="16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4057650">
              <a:lnSpc>
                <a:spcPct val="100000"/>
              </a:lnSpc>
              <a:spcBef>
                <a:spcPts val="100"/>
              </a:spcBef>
            </a:pPr>
            <a:r>
              <a:rPr spc="-5" dirty="0"/>
              <a:t>Do </a:t>
            </a:r>
            <a:r>
              <a:rPr spc="-15" dirty="0"/>
              <a:t>you </a:t>
            </a:r>
            <a:r>
              <a:rPr spc="-5" dirty="0"/>
              <a:t>identify </a:t>
            </a:r>
            <a:r>
              <a:rPr dirty="0"/>
              <a:t>as a</a:t>
            </a:r>
            <a:r>
              <a:rPr spc="-20" dirty="0"/>
              <a:t> </a:t>
            </a:r>
            <a:r>
              <a:rPr spc="-5" dirty="0"/>
              <a:t>leader?</a:t>
            </a:r>
          </a:p>
        </p:txBody>
      </p:sp>
      <p:sp>
        <p:nvSpPr>
          <p:cNvPr id="3" name="object 3"/>
          <p:cNvSpPr txBox="1"/>
          <p:nvPr/>
        </p:nvSpPr>
        <p:spPr>
          <a:xfrm>
            <a:off x="767080" y="964476"/>
            <a:ext cx="3698875" cy="2299970"/>
          </a:xfrm>
          <a:prstGeom prst="rect">
            <a:avLst/>
          </a:prstGeom>
        </p:spPr>
        <p:txBody>
          <a:bodyPr vert="horz" wrap="square" lIns="0" tIns="101600" rIns="0" bIns="0" rtlCol="0">
            <a:spAutoFit/>
          </a:bodyPr>
          <a:lstStyle/>
          <a:p>
            <a:pPr marL="355600" indent="-342900">
              <a:lnSpc>
                <a:spcPct val="100000"/>
              </a:lnSpc>
              <a:spcBef>
                <a:spcPts val="800"/>
              </a:spcBef>
              <a:buClr>
                <a:srgbClr val="E22725"/>
              </a:buClr>
              <a:buFont typeface="Wingdings"/>
              <a:buChar char=""/>
              <a:tabLst>
                <a:tab pos="354965" algn="l"/>
                <a:tab pos="355600" algn="l"/>
              </a:tabLst>
            </a:pPr>
            <a:r>
              <a:rPr sz="2800" spc="-20" dirty="0">
                <a:latin typeface="Calibri"/>
                <a:cs typeface="Calibri"/>
              </a:rPr>
              <a:t>Poll</a:t>
            </a:r>
            <a:endParaRPr sz="2800">
              <a:latin typeface="Calibri"/>
              <a:cs typeface="Calibri"/>
            </a:endParaRPr>
          </a:p>
          <a:p>
            <a:pPr marL="755650" lvl="1" indent="-285750">
              <a:lnSpc>
                <a:spcPct val="100000"/>
              </a:lnSpc>
              <a:spcBef>
                <a:spcPts val="595"/>
              </a:spcBef>
              <a:buClr>
                <a:srgbClr val="958879"/>
              </a:buClr>
              <a:buFont typeface="Arial"/>
              <a:buChar char="–"/>
              <a:tabLst>
                <a:tab pos="755650" algn="l"/>
              </a:tabLst>
            </a:pPr>
            <a:r>
              <a:rPr sz="2400" spc="-60" dirty="0">
                <a:latin typeface="Calibri"/>
                <a:cs typeface="Calibri"/>
              </a:rPr>
              <a:t>Yes</a:t>
            </a:r>
            <a:endParaRPr sz="2400">
              <a:latin typeface="Calibri"/>
              <a:cs typeface="Calibri"/>
            </a:endParaRPr>
          </a:p>
          <a:p>
            <a:pPr marL="755650" lvl="1" indent="-285750">
              <a:lnSpc>
                <a:spcPct val="100000"/>
              </a:lnSpc>
              <a:spcBef>
                <a:spcPts val="580"/>
              </a:spcBef>
              <a:buClr>
                <a:srgbClr val="958879"/>
              </a:buClr>
              <a:buFont typeface="Arial"/>
              <a:buChar char="–"/>
              <a:tabLst>
                <a:tab pos="755650" algn="l"/>
              </a:tabLst>
            </a:pPr>
            <a:r>
              <a:rPr sz="2400" spc="-5" dirty="0">
                <a:latin typeface="Calibri"/>
                <a:cs typeface="Calibri"/>
              </a:rPr>
              <a:t>No</a:t>
            </a:r>
            <a:endParaRPr sz="2400">
              <a:latin typeface="Calibri"/>
              <a:cs typeface="Calibri"/>
            </a:endParaRPr>
          </a:p>
          <a:p>
            <a:pPr marL="755650" lvl="1" indent="-285750">
              <a:lnSpc>
                <a:spcPct val="100000"/>
              </a:lnSpc>
              <a:spcBef>
                <a:spcPts val="575"/>
              </a:spcBef>
              <a:buClr>
                <a:srgbClr val="958879"/>
              </a:buClr>
              <a:buFont typeface="Arial"/>
              <a:buChar char="–"/>
              <a:tabLst>
                <a:tab pos="755650" algn="l"/>
              </a:tabLst>
            </a:pPr>
            <a:r>
              <a:rPr sz="2400" spc="-10" dirty="0">
                <a:latin typeface="Calibri"/>
                <a:cs typeface="Calibri"/>
              </a:rPr>
              <a:t>Somewhat </a:t>
            </a:r>
            <a:r>
              <a:rPr sz="2400" dirty="0">
                <a:latin typeface="Calibri"/>
                <a:cs typeface="Calibri"/>
              </a:rPr>
              <a:t>/</a:t>
            </a:r>
            <a:r>
              <a:rPr sz="2400" spc="-70" dirty="0">
                <a:latin typeface="Calibri"/>
                <a:cs typeface="Calibri"/>
              </a:rPr>
              <a:t> </a:t>
            </a:r>
            <a:r>
              <a:rPr sz="2400" spc="-5" dirty="0">
                <a:latin typeface="Calibri"/>
                <a:cs typeface="Calibri"/>
              </a:rPr>
              <a:t>sometimes</a:t>
            </a:r>
            <a:endParaRPr sz="2400">
              <a:latin typeface="Calibri"/>
              <a:cs typeface="Calibri"/>
            </a:endParaRPr>
          </a:p>
          <a:p>
            <a:pPr marL="755650" lvl="1" indent="-285750">
              <a:lnSpc>
                <a:spcPct val="100000"/>
              </a:lnSpc>
              <a:spcBef>
                <a:spcPts val="575"/>
              </a:spcBef>
              <a:buClr>
                <a:srgbClr val="958879"/>
              </a:buClr>
              <a:buFont typeface="Arial"/>
              <a:buChar char="–"/>
              <a:tabLst>
                <a:tab pos="755650" algn="l"/>
              </a:tabLst>
            </a:pPr>
            <a:r>
              <a:rPr sz="2400" spc="-20" dirty="0">
                <a:latin typeface="Calibri"/>
                <a:cs typeface="Calibri"/>
              </a:rPr>
              <a:t>Working </a:t>
            </a:r>
            <a:r>
              <a:rPr sz="2400" spc="-5" dirty="0">
                <a:latin typeface="Calibri"/>
                <a:cs typeface="Calibri"/>
              </a:rPr>
              <a:t>on</a:t>
            </a:r>
            <a:r>
              <a:rPr sz="2400" spc="-15" dirty="0">
                <a:latin typeface="Calibri"/>
                <a:cs typeface="Calibri"/>
              </a:rPr>
              <a:t> </a:t>
            </a:r>
            <a:r>
              <a:rPr sz="2400" dirty="0">
                <a:latin typeface="Calibri"/>
                <a:cs typeface="Calibri"/>
              </a:rPr>
              <a:t>it!</a:t>
            </a:r>
            <a:endParaRPr sz="24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7080" y="1053084"/>
            <a:ext cx="5099050" cy="452755"/>
          </a:xfrm>
          <a:prstGeom prst="rect">
            <a:avLst/>
          </a:prstGeom>
        </p:spPr>
        <p:txBody>
          <a:bodyPr vert="horz" wrap="square" lIns="0" tIns="12700" rIns="0" bIns="0" rtlCol="0">
            <a:spAutoFit/>
          </a:bodyPr>
          <a:lstStyle/>
          <a:p>
            <a:pPr marL="355600" indent="-342900">
              <a:lnSpc>
                <a:spcPct val="100000"/>
              </a:lnSpc>
              <a:spcBef>
                <a:spcPts val="100"/>
              </a:spcBef>
              <a:buClr>
                <a:srgbClr val="E22725"/>
              </a:buClr>
              <a:buFont typeface="Wingdings"/>
              <a:buChar char=""/>
              <a:tabLst>
                <a:tab pos="354965" algn="l"/>
                <a:tab pos="355600" algn="l"/>
              </a:tabLst>
            </a:pPr>
            <a:r>
              <a:rPr sz="2800" spc="-10" dirty="0">
                <a:latin typeface="Calibri"/>
                <a:cs typeface="Calibri"/>
              </a:rPr>
              <a:t>What </a:t>
            </a:r>
            <a:r>
              <a:rPr sz="2800" dirty="0">
                <a:latin typeface="Calibri"/>
                <a:cs typeface="Calibri"/>
              </a:rPr>
              <a:t>is </a:t>
            </a:r>
            <a:r>
              <a:rPr sz="2800" b="1" dirty="0">
                <a:latin typeface="Calibri"/>
                <a:cs typeface="Calibri"/>
              </a:rPr>
              <a:t>Engineering</a:t>
            </a:r>
            <a:r>
              <a:rPr sz="2800" b="1" spc="-75" dirty="0">
                <a:latin typeface="Calibri"/>
                <a:cs typeface="Calibri"/>
              </a:rPr>
              <a:t> </a:t>
            </a:r>
            <a:r>
              <a:rPr sz="2800" spc="-10" dirty="0">
                <a:latin typeface="Calibri"/>
                <a:cs typeface="Calibri"/>
              </a:rPr>
              <a:t>Leadership?</a:t>
            </a:r>
            <a:endParaRPr sz="28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7080" y="1053084"/>
            <a:ext cx="6808470" cy="2501265"/>
          </a:xfrm>
          <a:prstGeom prst="rect">
            <a:avLst/>
          </a:prstGeom>
        </p:spPr>
        <p:txBody>
          <a:bodyPr vert="horz" wrap="square" lIns="0" tIns="12700" rIns="0" bIns="0" rtlCol="0">
            <a:spAutoFit/>
          </a:bodyPr>
          <a:lstStyle/>
          <a:p>
            <a:pPr marL="355600" indent="-342900">
              <a:lnSpc>
                <a:spcPct val="100000"/>
              </a:lnSpc>
              <a:spcBef>
                <a:spcPts val="100"/>
              </a:spcBef>
              <a:buClr>
                <a:srgbClr val="E22725"/>
              </a:buClr>
              <a:buFont typeface="Wingdings"/>
              <a:buChar char=""/>
              <a:tabLst>
                <a:tab pos="354965" algn="l"/>
                <a:tab pos="355600" algn="l"/>
              </a:tabLst>
            </a:pPr>
            <a:r>
              <a:rPr sz="2800" spc="-10" dirty="0">
                <a:latin typeface="Calibri"/>
                <a:cs typeface="Calibri"/>
              </a:rPr>
              <a:t>What </a:t>
            </a:r>
            <a:r>
              <a:rPr sz="2800" dirty="0">
                <a:latin typeface="Calibri"/>
                <a:cs typeface="Calibri"/>
              </a:rPr>
              <a:t>is </a:t>
            </a:r>
            <a:r>
              <a:rPr sz="2800" spc="-5" dirty="0">
                <a:latin typeface="Calibri"/>
                <a:cs typeface="Calibri"/>
              </a:rPr>
              <a:t>Engineering</a:t>
            </a:r>
            <a:r>
              <a:rPr sz="2800" spc="-20" dirty="0">
                <a:latin typeface="Calibri"/>
                <a:cs typeface="Calibri"/>
              </a:rPr>
              <a:t> </a:t>
            </a:r>
            <a:r>
              <a:rPr sz="2800" spc="-10" dirty="0">
                <a:latin typeface="Calibri"/>
                <a:cs typeface="Calibri"/>
              </a:rPr>
              <a:t>Leadership?</a:t>
            </a:r>
            <a:endParaRPr sz="2800" dirty="0">
              <a:latin typeface="Calibri"/>
              <a:cs typeface="Calibri"/>
            </a:endParaRPr>
          </a:p>
          <a:p>
            <a:pPr>
              <a:lnSpc>
                <a:spcPct val="100000"/>
              </a:lnSpc>
              <a:spcBef>
                <a:spcPts val="5"/>
              </a:spcBef>
            </a:pPr>
            <a:endParaRPr sz="3300" dirty="0">
              <a:latin typeface="Calibri"/>
              <a:cs typeface="Calibri"/>
            </a:endParaRPr>
          </a:p>
          <a:p>
            <a:pPr marL="1389380" marR="5080" indent="-342900">
              <a:lnSpc>
                <a:spcPct val="120000"/>
              </a:lnSpc>
            </a:pPr>
            <a:r>
              <a:rPr sz="2800" b="1" spc="-5" dirty="0">
                <a:latin typeface="Calibri"/>
                <a:cs typeface="Calibri"/>
              </a:rPr>
              <a:t>“Engineering leadership </a:t>
            </a:r>
            <a:r>
              <a:rPr sz="2800" b="1" dirty="0">
                <a:latin typeface="Calibri"/>
                <a:cs typeface="Calibri"/>
              </a:rPr>
              <a:t>is an </a:t>
            </a:r>
            <a:r>
              <a:rPr sz="2800" b="1" spc="-5" dirty="0">
                <a:latin typeface="Calibri"/>
                <a:cs typeface="Calibri"/>
              </a:rPr>
              <a:t>approach  </a:t>
            </a:r>
            <a:r>
              <a:rPr sz="2800" b="1" spc="-15" dirty="0">
                <a:latin typeface="Calibri"/>
                <a:cs typeface="Calibri"/>
              </a:rPr>
              <a:t>to </a:t>
            </a:r>
            <a:r>
              <a:rPr sz="2800" b="1" spc="-5" dirty="0">
                <a:latin typeface="Calibri"/>
                <a:cs typeface="Calibri"/>
              </a:rPr>
              <a:t>influencing </a:t>
            </a:r>
            <a:r>
              <a:rPr sz="2800" b="1" spc="-10" dirty="0">
                <a:latin typeface="Calibri"/>
                <a:cs typeface="Calibri"/>
              </a:rPr>
              <a:t>others </a:t>
            </a:r>
            <a:r>
              <a:rPr sz="2800" b="1" spc="-15" dirty="0">
                <a:latin typeface="Calibri"/>
                <a:cs typeface="Calibri"/>
              </a:rPr>
              <a:t>to effectively  collaborate </a:t>
            </a:r>
            <a:r>
              <a:rPr sz="2800" b="1" dirty="0">
                <a:latin typeface="Calibri"/>
                <a:cs typeface="Calibri"/>
              </a:rPr>
              <a:t>and </a:t>
            </a:r>
            <a:r>
              <a:rPr sz="2800" b="1" spc="-10" dirty="0">
                <a:latin typeface="Calibri"/>
                <a:cs typeface="Calibri"/>
              </a:rPr>
              <a:t>solve </a:t>
            </a:r>
            <a:r>
              <a:rPr sz="2800" b="1" spc="-25" dirty="0">
                <a:latin typeface="Calibri"/>
                <a:cs typeface="Calibri"/>
              </a:rPr>
              <a:t>problems.”</a:t>
            </a:r>
            <a:endParaRPr sz="2800" dirty="0">
              <a:latin typeface="Calibri"/>
              <a:cs typeface="Calibri"/>
            </a:endParaRPr>
          </a:p>
        </p:txBody>
      </p:sp>
      <p:sp>
        <p:nvSpPr>
          <p:cNvPr id="3" name="object 3"/>
          <p:cNvSpPr txBox="1"/>
          <p:nvPr/>
        </p:nvSpPr>
        <p:spPr>
          <a:xfrm>
            <a:off x="1660144" y="4099305"/>
            <a:ext cx="6053455" cy="269875"/>
          </a:xfrm>
          <a:prstGeom prst="rect">
            <a:avLst/>
          </a:prstGeom>
        </p:spPr>
        <p:txBody>
          <a:bodyPr vert="horz" wrap="square" lIns="0" tIns="12700" rIns="0" bIns="0" rtlCol="0">
            <a:spAutoFit/>
          </a:bodyPr>
          <a:lstStyle/>
          <a:p>
            <a:pPr marL="12700">
              <a:lnSpc>
                <a:spcPct val="100000"/>
              </a:lnSpc>
              <a:spcBef>
                <a:spcPts val="100"/>
              </a:spcBef>
            </a:pPr>
            <a:r>
              <a:rPr sz="1600" spc="-10" dirty="0">
                <a:latin typeface="Calibri"/>
                <a:cs typeface="Calibri"/>
              </a:rPr>
              <a:t>-Robyn Paul, </a:t>
            </a:r>
            <a:r>
              <a:rPr sz="1600" dirty="0">
                <a:latin typeface="Calibri"/>
                <a:cs typeface="Calibri"/>
              </a:rPr>
              <a:t>PhD </a:t>
            </a:r>
            <a:r>
              <a:rPr sz="1600" spc="-10" dirty="0">
                <a:latin typeface="Calibri"/>
                <a:cs typeface="Calibri"/>
              </a:rPr>
              <a:t>Candidate- </a:t>
            </a:r>
            <a:r>
              <a:rPr sz="1600" spc="-5" dirty="0">
                <a:latin typeface="Calibri"/>
                <a:cs typeface="Calibri"/>
              </a:rPr>
              <a:t>Engineering </a:t>
            </a:r>
            <a:r>
              <a:rPr sz="1600" spc="-10" dirty="0">
                <a:latin typeface="Calibri"/>
                <a:cs typeface="Calibri"/>
              </a:rPr>
              <a:t>Education, University </a:t>
            </a:r>
            <a:r>
              <a:rPr sz="1600" spc="-5" dirty="0">
                <a:latin typeface="Calibri"/>
                <a:cs typeface="Calibri"/>
              </a:rPr>
              <a:t>of</a:t>
            </a:r>
            <a:r>
              <a:rPr sz="1600" spc="60" dirty="0">
                <a:latin typeface="Calibri"/>
                <a:cs typeface="Calibri"/>
              </a:rPr>
              <a:t> </a:t>
            </a:r>
            <a:r>
              <a:rPr sz="1600" spc="-10" dirty="0">
                <a:latin typeface="Calibri"/>
                <a:cs typeface="Calibri"/>
              </a:rPr>
              <a:t>Calgary</a:t>
            </a:r>
            <a:endParaRPr sz="16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886200">
              <a:lnSpc>
                <a:spcPct val="100000"/>
              </a:lnSpc>
              <a:spcBef>
                <a:spcPts val="100"/>
              </a:spcBef>
            </a:pPr>
            <a:r>
              <a:rPr spc="-10" dirty="0"/>
              <a:t>APEGA Competencies </a:t>
            </a:r>
            <a:r>
              <a:rPr spc="-55" dirty="0"/>
              <a:t>(P.Eng)</a:t>
            </a:r>
          </a:p>
        </p:txBody>
      </p:sp>
      <p:sp>
        <p:nvSpPr>
          <p:cNvPr id="3" name="object 3"/>
          <p:cNvSpPr/>
          <p:nvPr/>
        </p:nvSpPr>
        <p:spPr>
          <a:xfrm>
            <a:off x="2924175" y="1248536"/>
            <a:ext cx="3724275" cy="398780"/>
          </a:xfrm>
          <a:custGeom>
            <a:avLst/>
            <a:gdLst/>
            <a:ahLst/>
            <a:cxnLst/>
            <a:rect l="l" t="t" r="r" b="b"/>
            <a:pathLst>
              <a:path w="3724275" h="398780">
                <a:moveTo>
                  <a:pt x="3723894" y="0"/>
                </a:moveTo>
                <a:lnTo>
                  <a:pt x="199262" y="0"/>
                </a:lnTo>
                <a:lnTo>
                  <a:pt x="0" y="199262"/>
                </a:lnTo>
                <a:lnTo>
                  <a:pt x="199262" y="398525"/>
                </a:lnTo>
                <a:lnTo>
                  <a:pt x="3723894" y="398525"/>
                </a:lnTo>
                <a:lnTo>
                  <a:pt x="3723894" y="0"/>
                </a:lnTo>
                <a:close/>
              </a:path>
            </a:pathLst>
          </a:custGeom>
          <a:solidFill>
            <a:srgbClr val="E22725"/>
          </a:solidFill>
        </p:spPr>
        <p:txBody>
          <a:bodyPr wrap="square" lIns="0" tIns="0" rIns="0" bIns="0" rtlCol="0"/>
          <a:lstStyle/>
          <a:p>
            <a:endParaRPr/>
          </a:p>
        </p:txBody>
      </p:sp>
      <p:sp>
        <p:nvSpPr>
          <p:cNvPr id="4" name="object 4"/>
          <p:cNvSpPr/>
          <p:nvPr/>
        </p:nvSpPr>
        <p:spPr>
          <a:xfrm>
            <a:off x="2924175" y="1248536"/>
            <a:ext cx="3724275" cy="398780"/>
          </a:xfrm>
          <a:custGeom>
            <a:avLst/>
            <a:gdLst/>
            <a:ahLst/>
            <a:cxnLst/>
            <a:rect l="l" t="t" r="r" b="b"/>
            <a:pathLst>
              <a:path w="3724275" h="398780">
                <a:moveTo>
                  <a:pt x="3723894" y="398525"/>
                </a:moveTo>
                <a:lnTo>
                  <a:pt x="199262" y="398525"/>
                </a:lnTo>
                <a:lnTo>
                  <a:pt x="0" y="199262"/>
                </a:lnTo>
                <a:lnTo>
                  <a:pt x="199262" y="0"/>
                </a:lnTo>
                <a:lnTo>
                  <a:pt x="3723894" y="0"/>
                </a:lnTo>
                <a:lnTo>
                  <a:pt x="3723894" y="398525"/>
                </a:lnTo>
                <a:close/>
              </a:path>
            </a:pathLst>
          </a:custGeom>
          <a:ln w="25146">
            <a:solidFill>
              <a:srgbClr val="FFFFFF"/>
            </a:solidFill>
          </a:ln>
        </p:spPr>
        <p:txBody>
          <a:bodyPr wrap="square" lIns="0" tIns="0" rIns="0" bIns="0" rtlCol="0"/>
          <a:lstStyle/>
          <a:p>
            <a:endParaRPr/>
          </a:p>
        </p:txBody>
      </p:sp>
      <p:sp>
        <p:nvSpPr>
          <p:cNvPr id="5" name="object 5"/>
          <p:cNvSpPr/>
          <p:nvPr/>
        </p:nvSpPr>
        <p:spPr>
          <a:xfrm>
            <a:off x="2725292" y="1248536"/>
            <a:ext cx="398145" cy="398780"/>
          </a:xfrm>
          <a:custGeom>
            <a:avLst/>
            <a:gdLst/>
            <a:ahLst/>
            <a:cxnLst/>
            <a:rect l="l" t="t" r="r" b="b"/>
            <a:pathLst>
              <a:path w="398144" h="398780">
                <a:moveTo>
                  <a:pt x="198881" y="0"/>
                </a:moveTo>
                <a:lnTo>
                  <a:pt x="153275" y="5259"/>
                </a:lnTo>
                <a:lnTo>
                  <a:pt x="111411" y="20242"/>
                </a:lnTo>
                <a:lnTo>
                  <a:pt x="74484" y="43757"/>
                </a:lnTo>
                <a:lnTo>
                  <a:pt x="43687" y="74609"/>
                </a:lnTo>
                <a:lnTo>
                  <a:pt x="20211" y="111606"/>
                </a:lnTo>
                <a:lnTo>
                  <a:pt x="5251" y="153555"/>
                </a:lnTo>
                <a:lnTo>
                  <a:pt x="0" y="199262"/>
                </a:lnTo>
                <a:lnTo>
                  <a:pt x="5251" y="244970"/>
                </a:lnTo>
                <a:lnTo>
                  <a:pt x="20211" y="286919"/>
                </a:lnTo>
                <a:lnTo>
                  <a:pt x="43687" y="323916"/>
                </a:lnTo>
                <a:lnTo>
                  <a:pt x="74484" y="354768"/>
                </a:lnTo>
                <a:lnTo>
                  <a:pt x="111411" y="378283"/>
                </a:lnTo>
                <a:lnTo>
                  <a:pt x="153275" y="393266"/>
                </a:lnTo>
                <a:lnTo>
                  <a:pt x="198881" y="398525"/>
                </a:lnTo>
                <a:lnTo>
                  <a:pt x="244488" y="393266"/>
                </a:lnTo>
                <a:lnTo>
                  <a:pt x="286352" y="378283"/>
                </a:lnTo>
                <a:lnTo>
                  <a:pt x="323279" y="354768"/>
                </a:lnTo>
                <a:lnTo>
                  <a:pt x="354076" y="323916"/>
                </a:lnTo>
                <a:lnTo>
                  <a:pt x="377552" y="286919"/>
                </a:lnTo>
                <a:lnTo>
                  <a:pt x="392512" y="244970"/>
                </a:lnTo>
                <a:lnTo>
                  <a:pt x="397763" y="199262"/>
                </a:lnTo>
                <a:lnTo>
                  <a:pt x="392512" y="153555"/>
                </a:lnTo>
                <a:lnTo>
                  <a:pt x="377552" y="111606"/>
                </a:lnTo>
                <a:lnTo>
                  <a:pt x="354076" y="74609"/>
                </a:lnTo>
                <a:lnTo>
                  <a:pt x="323279" y="43757"/>
                </a:lnTo>
                <a:lnTo>
                  <a:pt x="286352" y="20242"/>
                </a:lnTo>
                <a:lnTo>
                  <a:pt x="244488" y="5259"/>
                </a:lnTo>
                <a:lnTo>
                  <a:pt x="198881" y="0"/>
                </a:lnTo>
                <a:close/>
              </a:path>
            </a:pathLst>
          </a:custGeom>
          <a:solidFill>
            <a:srgbClr val="F1BCBC"/>
          </a:solidFill>
        </p:spPr>
        <p:txBody>
          <a:bodyPr wrap="square" lIns="0" tIns="0" rIns="0" bIns="0" rtlCol="0"/>
          <a:lstStyle/>
          <a:p>
            <a:endParaRPr/>
          </a:p>
        </p:txBody>
      </p:sp>
      <p:sp>
        <p:nvSpPr>
          <p:cNvPr id="6" name="object 6"/>
          <p:cNvSpPr/>
          <p:nvPr/>
        </p:nvSpPr>
        <p:spPr>
          <a:xfrm>
            <a:off x="2725292" y="1248536"/>
            <a:ext cx="398145" cy="398780"/>
          </a:xfrm>
          <a:custGeom>
            <a:avLst/>
            <a:gdLst/>
            <a:ahLst/>
            <a:cxnLst/>
            <a:rect l="l" t="t" r="r" b="b"/>
            <a:pathLst>
              <a:path w="398144" h="398780">
                <a:moveTo>
                  <a:pt x="0" y="199262"/>
                </a:moveTo>
                <a:lnTo>
                  <a:pt x="5251" y="153555"/>
                </a:lnTo>
                <a:lnTo>
                  <a:pt x="20211" y="111606"/>
                </a:lnTo>
                <a:lnTo>
                  <a:pt x="43687" y="74609"/>
                </a:lnTo>
                <a:lnTo>
                  <a:pt x="74484" y="43757"/>
                </a:lnTo>
                <a:lnTo>
                  <a:pt x="111411" y="20242"/>
                </a:lnTo>
                <a:lnTo>
                  <a:pt x="153275" y="5259"/>
                </a:lnTo>
                <a:lnTo>
                  <a:pt x="198881" y="0"/>
                </a:lnTo>
                <a:lnTo>
                  <a:pt x="244488" y="5259"/>
                </a:lnTo>
                <a:lnTo>
                  <a:pt x="286352" y="20242"/>
                </a:lnTo>
                <a:lnTo>
                  <a:pt x="323279" y="43757"/>
                </a:lnTo>
                <a:lnTo>
                  <a:pt x="354076" y="74609"/>
                </a:lnTo>
                <a:lnTo>
                  <a:pt x="377552" y="111606"/>
                </a:lnTo>
                <a:lnTo>
                  <a:pt x="392512" y="153555"/>
                </a:lnTo>
                <a:lnTo>
                  <a:pt x="397763" y="199262"/>
                </a:lnTo>
                <a:lnTo>
                  <a:pt x="392512" y="244970"/>
                </a:lnTo>
                <a:lnTo>
                  <a:pt x="377552" y="286919"/>
                </a:lnTo>
                <a:lnTo>
                  <a:pt x="354076" y="323916"/>
                </a:lnTo>
                <a:lnTo>
                  <a:pt x="323279" y="354768"/>
                </a:lnTo>
                <a:lnTo>
                  <a:pt x="286352" y="378283"/>
                </a:lnTo>
                <a:lnTo>
                  <a:pt x="244488" y="393266"/>
                </a:lnTo>
                <a:lnTo>
                  <a:pt x="198881" y="398525"/>
                </a:lnTo>
                <a:lnTo>
                  <a:pt x="153275" y="393266"/>
                </a:lnTo>
                <a:lnTo>
                  <a:pt x="111411" y="378283"/>
                </a:lnTo>
                <a:lnTo>
                  <a:pt x="74484" y="354768"/>
                </a:lnTo>
                <a:lnTo>
                  <a:pt x="43687" y="323916"/>
                </a:lnTo>
                <a:lnTo>
                  <a:pt x="20211" y="286919"/>
                </a:lnTo>
                <a:lnTo>
                  <a:pt x="5251" y="244970"/>
                </a:lnTo>
                <a:lnTo>
                  <a:pt x="0" y="199262"/>
                </a:lnTo>
                <a:close/>
              </a:path>
            </a:pathLst>
          </a:custGeom>
          <a:ln w="25146">
            <a:solidFill>
              <a:srgbClr val="FFFFFF"/>
            </a:solidFill>
          </a:ln>
        </p:spPr>
        <p:txBody>
          <a:bodyPr wrap="square" lIns="0" tIns="0" rIns="0" bIns="0" rtlCol="0"/>
          <a:lstStyle/>
          <a:p>
            <a:endParaRPr/>
          </a:p>
        </p:txBody>
      </p:sp>
      <p:sp>
        <p:nvSpPr>
          <p:cNvPr id="7" name="object 7"/>
          <p:cNvSpPr/>
          <p:nvPr/>
        </p:nvSpPr>
        <p:spPr>
          <a:xfrm>
            <a:off x="2924175" y="1765935"/>
            <a:ext cx="3724275" cy="398145"/>
          </a:xfrm>
          <a:custGeom>
            <a:avLst/>
            <a:gdLst/>
            <a:ahLst/>
            <a:cxnLst/>
            <a:rect l="l" t="t" r="r" b="b"/>
            <a:pathLst>
              <a:path w="3724275" h="398144">
                <a:moveTo>
                  <a:pt x="3723894" y="0"/>
                </a:moveTo>
                <a:lnTo>
                  <a:pt x="198881" y="0"/>
                </a:lnTo>
                <a:lnTo>
                  <a:pt x="0" y="198881"/>
                </a:lnTo>
                <a:lnTo>
                  <a:pt x="198881" y="397763"/>
                </a:lnTo>
                <a:lnTo>
                  <a:pt x="3723894" y="397763"/>
                </a:lnTo>
                <a:lnTo>
                  <a:pt x="3723894" y="0"/>
                </a:lnTo>
                <a:close/>
              </a:path>
            </a:pathLst>
          </a:custGeom>
          <a:solidFill>
            <a:srgbClr val="E22725"/>
          </a:solidFill>
        </p:spPr>
        <p:txBody>
          <a:bodyPr wrap="square" lIns="0" tIns="0" rIns="0" bIns="0" rtlCol="0"/>
          <a:lstStyle/>
          <a:p>
            <a:endParaRPr/>
          </a:p>
        </p:txBody>
      </p:sp>
      <p:sp>
        <p:nvSpPr>
          <p:cNvPr id="8" name="object 8"/>
          <p:cNvSpPr/>
          <p:nvPr/>
        </p:nvSpPr>
        <p:spPr>
          <a:xfrm>
            <a:off x="2924175" y="1765935"/>
            <a:ext cx="3724275" cy="398145"/>
          </a:xfrm>
          <a:custGeom>
            <a:avLst/>
            <a:gdLst/>
            <a:ahLst/>
            <a:cxnLst/>
            <a:rect l="l" t="t" r="r" b="b"/>
            <a:pathLst>
              <a:path w="3724275" h="398144">
                <a:moveTo>
                  <a:pt x="3723894" y="397763"/>
                </a:moveTo>
                <a:lnTo>
                  <a:pt x="198881" y="397763"/>
                </a:lnTo>
                <a:lnTo>
                  <a:pt x="0" y="198881"/>
                </a:lnTo>
                <a:lnTo>
                  <a:pt x="198881" y="0"/>
                </a:lnTo>
                <a:lnTo>
                  <a:pt x="3723894" y="0"/>
                </a:lnTo>
                <a:lnTo>
                  <a:pt x="3723894" y="397763"/>
                </a:lnTo>
                <a:close/>
              </a:path>
            </a:pathLst>
          </a:custGeom>
          <a:ln w="25146">
            <a:solidFill>
              <a:srgbClr val="FFFFFF"/>
            </a:solidFill>
          </a:ln>
        </p:spPr>
        <p:txBody>
          <a:bodyPr wrap="square" lIns="0" tIns="0" rIns="0" bIns="0" rtlCol="0"/>
          <a:lstStyle/>
          <a:p>
            <a:endParaRPr/>
          </a:p>
        </p:txBody>
      </p:sp>
      <p:sp>
        <p:nvSpPr>
          <p:cNvPr id="9" name="object 9"/>
          <p:cNvSpPr/>
          <p:nvPr/>
        </p:nvSpPr>
        <p:spPr>
          <a:xfrm>
            <a:off x="2725292" y="1765935"/>
            <a:ext cx="398145" cy="398145"/>
          </a:xfrm>
          <a:custGeom>
            <a:avLst/>
            <a:gdLst/>
            <a:ahLst/>
            <a:cxnLst/>
            <a:rect l="l" t="t" r="r" b="b"/>
            <a:pathLst>
              <a:path w="398144" h="398144">
                <a:moveTo>
                  <a:pt x="198881" y="0"/>
                </a:moveTo>
                <a:lnTo>
                  <a:pt x="153275" y="5251"/>
                </a:lnTo>
                <a:lnTo>
                  <a:pt x="111411" y="20211"/>
                </a:lnTo>
                <a:lnTo>
                  <a:pt x="74484" y="43687"/>
                </a:lnTo>
                <a:lnTo>
                  <a:pt x="43687" y="74484"/>
                </a:lnTo>
                <a:lnTo>
                  <a:pt x="20211" y="111411"/>
                </a:lnTo>
                <a:lnTo>
                  <a:pt x="5251" y="153275"/>
                </a:lnTo>
                <a:lnTo>
                  <a:pt x="0" y="198881"/>
                </a:lnTo>
                <a:lnTo>
                  <a:pt x="5251" y="244488"/>
                </a:lnTo>
                <a:lnTo>
                  <a:pt x="20211" y="286352"/>
                </a:lnTo>
                <a:lnTo>
                  <a:pt x="43687" y="323279"/>
                </a:lnTo>
                <a:lnTo>
                  <a:pt x="74484" y="354076"/>
                </a:lnTo>
                <a:lnTo>
                  <a:pt x="111411" y="377552"/>
                </a:lnTo>
                <a:lnTo>
                  <a:pt x="153275" y="392512"/>
                </a:lnTo>
                <a:lnTo>
                  <a:pt x="198881" y="397763"/>
                </a:lnTo>
                <a:lnTo>
                  <a:pt x="244488" y="392512"/>
                </a:lnTo>
                <a:lnTo>
                  <a:pt x="286352" y="377552"/>
                </a:lnTo>
                <a:lnTo>
                  <a:pt x="323279" y="354076"/>
                </a:lnTo>
                <a:lnTo>
                  <a:pt x="354076" y="323279"/>
                </a:lnTo>
                <a:lnTo>
                  <a:pt x="377552" y="286352"/>
                </a:lnTo>
                <a:lnTo>
                  <a:pt x="392512" y="244488"/>
                </a:lnTo>
                <a:lnTo>
                  <a:pt x="397763" y="198881"/>
                </a:lnTo>
                <a:lnTo>
                  <a:pt x="392512" y="153275"/>
                </a:lnTo>
                <a:lnTo>
                  <a:pt x="377552" y="111411"/>
                </a:lnTo>
                <a:lnTo>
                  <a:pt x="354076" y="74484"/>
                </a:lnTo>
                <a:lnTo>
                  <a:pt x="323279" y="43687"/>
                </a:lnTo>
                <a:lnTo>
                  <a:pt x="286352" y="20211"/>
                </a:lnTo>
                <a:lnTo>
                  <a:pt x="244488" y="5251"/>
                </a:lnTo>
                <a:lnTo>
                  <a:pt x="198881" y="0"/>
                </a:lnTo>
                <a:close/>
              </a:path>
            </a:pathLst>
          </a:custGeom>
          <a:solidFill>
            <a:srgbClr val="F1BCBC"/>
          </a:solidFill>
        </p:spPr>
        <p:txBody>
          <a:bodyPr wrap="square" lIns="0" tIns="0" rIns="0" bIns="0" rtlCol="0"/>
          <a:lstStyle/>
          <a:p>
            <a:endParaRPr/>
          </a:p>
        </p:txBody>
      </p:sp>
      <p:sp>
        <p:nvSpPr>
          <p:cNvPr id="10" name="object 10"/>
          <p:cNvSpPr/>
          <p:nvPr/>
        </p:nvSpPr>
        <p:spPr>
          <a:xfrm>
            <a:off x="2725292" y="1765935"/>
            <a:ext cx="398145" cy="398145"/>
          </a:xfrm>
          <a:custGeom>
            <a:avLst/>
            <a:gdLst/>
            <a:ahLst/>
            <a:cxnLst/>
            <a:rect l="l" t="t" r="r" b="b"/>
            <a:pathLst>
              <a:path w="398144" h="398144">
                <a:moveTo>
                  <a:pt x="0" y="198881"/>
                </a:moveTo>
                <a:lnTo>
                  <a:pt x="5251" y="153275"/>
                </a:lnTo>
                <a:lnTo>
                  <a:pt x="20211" y="111411"/>
                </a:lnTo>
                <a:lnTo>
                  <a:pt x="43687" y="74484"/>
                </a:lnTo>
                <a:lnTo>
                  <a:pt x="74484" y="43687"/>
                </a:lnTo>
                <a:lnTo>
                  <a:pt x="111411" y="20211"/>
                </a:lnTo>
                <a:lnTo>
                  <a:pt x="153275" y="5251"/>
                </a:lnTo>
                <a:lnTo>
                  <a:pt x="198881" y="0"/>
                </a:lnTo>
                <a:lnTo>
                  <a:pt x="244488" y="5251"/>
                </a:lnTo>
                <a:lnTo>
                  <a:pt x="286352" y="20211"/>
                </a:lnTo>
                <a:lnTo>
                  <a:pt x="323279" y="43687"/>
                </a:lnTo>
                <a:lnTo>
                  <a:pt x="354076" y="74484"/>
                </a:lnTo>
                <a:lnTo>
                  <a:pt x="377552" y="111411"/>
                </a:lnTo>
                <a:lnTo>
                  <a:pt x="392512" y="153275"/>
                </a:lnTo>
                <a:lnTo>
                  <a:pt x="397763" y="198881"/>
                </a:lnTo>
                <a:lnTo>
                  <a:pt x="392512" y="244488"/>
                </a:lnTo>
                <a:lnTo>
                  <a:pt x="377552" y="286352"/>
                </a:lnTo>
                <a:lnTo>
                  <a:pt x="354076" y="323279"/>
                </a:lnTo>
                <a:lnTo>
                  <a:pt x="323279" y="354076"/>
                </a:lnTo>
                <a:lnTo>
                  <a:pt x="286352" y="377552"/>
                </a:lnTo>
                <a:lnTo>
                  <a:pt x="244488" y="392512"/>
                </a:lnTo>
                <a:lnTo>
                  <a:pt x="198881" y="397763"/>
                </a:lnTo>
                <a:lnTo>
                  <a:pt x="153275" y="392512"/>
                </a:lnTo>
                <a:lnTo>
                  <a:pt x="111411" y="377552"/>
                </a:lnTo>
                <a:lnTo>
                  <a:pt x="74484" y="354076"/>
                </a:lnTo>
                <a:lnTo>
                  <a:pt x="43687" y="323279"/>
                </a:lnTo>
                <a:lnTo>
                  <a:pt x="20211" y="286352"/>
                </a:lnTo>
                <a:lnTo>
                  <a:pt x="5251" y="244488"/>
                </a:lnTo>
                <a:lnTo>
                  <a:pt x="0" y="198881"/>
                </a:lnTo>
                <a:close/>
              </a:path>
            </a:pathLst>
          </a:custGeom>
          <a:ln w="25146">
            <a:solidFill>
              <a:srgbClr val="FFFFFF"/>
            </a:solidFill>
          </a:ln>
        </p:spPr>
        <p:txBody>
          <a:bodyPr wrap="square" lIns="0" tIns="0" rIns="0" bIns="0" rtlCol="0"/>
          <a:lstStyle/>
          <a:p>
            <a:endParaRPr/>
          </a:p>
        </p:txBody>
      </p:sp>
      <p:sp>
        <p:nvSpPr>
          <p:cNvPr id="11" name="object 11"/>
          <p:cNvSpPr/>
          <p:nvPr/>
        </p:nvSpPr>
        <p:spPr>
          <a:xfrm>
            <a:off x="2924175" y="2282570"/>
            <a:ext cx="3724275" cy="398145"/>
          </a:xfrm>
          <a:custGeom>
            <a:avLst/>
            <a:gdLst/>
            <a:ahLst/>
            <a:cxnLst/>
            <a:rect l="l" t="t" r="r" b="b"/>
            <a:pathLst>
              <a:path w="3724275" h="398144">
                <a:moveTo>
                  <a:pt x="3723894" y="0"/>
                </a:moveTo>
                <a:lnTo>
                  <a:pt x="198881" y="0"/>
                </a:lnTo>
                <a:lnTo>
                  <a:pt x="0" y="198881"/>
                </a:lnTo>
                <a:lnTo>
                  <a:pt x="198881" y="397764"/>
                </a:lnTo>
                <a:lnTo>
                  <a:pt x="3723894" y="397764"/>
                </a:lnTo>
                <a:lnTo>
                  <a:pt x="3723894" y="0"/>
                </a:lnTo>
                <a:close/>
              </a:path>
            </a:pathLst>
          </a:custGeom>
          <a:solidFill>
            <a:srgbClr val="E22725"/>
          </a:solidFill>
        </p:spPr>
        <p:txBody>
          <a:bodyPr wrap="square" lIns="0" tIns="0" rIns="0" bIns="0" rtlCol="0"/>
          <a:lstStyle/>
          <a:p>
            <a:endParaRPr/>
          </a:p>
        </p:txBody>
      </p:sp>
      <p:sp>
        <p:nvSpPr>
          <p:cNvPr id="12" name="object 12"/>
          <p:cNvSpPr/>
          <p:nvPr/>
        </p:nvSpPr>
        <p:spPr>
          <a:xfrm>
            <a:off x="2924175" y="2282570"/>
            <a:ext cx="3724275" cy="398145"/>
          </a:xfrm>
          <a:custGeom>
            <a:avLst/>
            <a:gdLst/>
            <a:ahLst/>
            <a:cxnLst/>
            <a:rect l="l" t="t" r="r" b="b"/>
            <a:pathLst>
              <a:path w="3724275" h="398144">
                <a:moveTo>
                  <a:pt x="3723894" y="397764"/>
                </a:moveTo>
                <a:lnTo>
                  <a:pt x="198881" y="397764"/>
                </a:lnTo>
                <a:lnTo>
                  <a:pt x="0" y="198881"/>
                </a:lnTo>
                <a:lnTo>
                  <a:pt x="198881" y="0"/>
                </a:lnTo>
                <a:lnTo>
                  <a:pt x="3723894" y="0"/>
                </a:lnTo>
                <a:lnTo>
                  <a:pt x="3723894" y="397764"/>
                </a:lnTo>
                <a:close/>
              </a:path>
            </a:pathLst>
          </a:custGeom>
          <a:ln w="25146">
            <a:solidFill>
              <a:srgbClr val="FFFFFF"/>
            </a:solidFill>
          </a:ln>
        </p:spPr>
        <p:txBody>
          <a:bodyPr wrap="square" lIns="0" tIns="0" rIns="0" bIns="0" rtlCol="0"/>
          <a:lstStyle/>
          <a:p>
            <a:endParaRPr/>
          </a:p>
        </p:txBody>
      </p:sp>
      <p:sp>
        <p:nvSpPr>
          <p:cNvPr id="13" name="object 13"/>
          <p:cNvSpPr/>
          <p:nvPr/>
        </p:nvSpPr>
        <p:spPr>
          <a:xfrm>
            <a:off x="2725292" y="2282570"/>
            <a:ext cx="398145" cy="398145"/>
          </a:xfrm>
          <a:custGeom>
            <a:avLst/>
            <a:gdLst/>
            <a:ahLst/>
            <a:cxnLst/>
            <a:rect l="l" t="t" r="r" b="b"/>
            <a:pathLst>
              <a:path w="398144" h="398144">
                <a:moveTo>
                  <a:pt x="198881" y="0"/>
                </a:moveTo>
                <a:lnTo>
                  <a:pt x="153275" y="5251"/>
                </a:lnTo>
                <a:lnTo>
                  <a:pt x="111411" y="20211"/>
                </a:lnTo>
                <a:lnTo>
                  <a:pt x="74484" y="43687"/>
                </a:lnTo>
                <a:lnTo>
                  <a:pt x="43687" y="74484"/>
                </a:lnTo>
                <a:lnTo>
                  <a:pt x="20211" y="111411"/>
                </a:lnTo>
                <a:lnTo>
                  <a:pt x="5251" y="153275"/>
                </a:lnTo>
                <a:lnTo>
                  <a:pt x="0" y="198881"/>
                </a:lnTo>
                <a:lnTo>
                  <a:pt x="5251" y="244488"/>
                </a:lnTo>
                <a:lnTo>
                  <a:pt x="20211" y="286352"/>
                </a:lnTo>
                <a:lnTo>
                  <a:pt x="43687" y="323279"/>
                </a:lnTo>
                <a:lnTo>
                  <a:pt x="74484" y="354076"/>
                </a:lnTo>
                <a:lnTo>
                  <a:pt x="111411" y="377552"/>
                </a:lnTo>
                <a:lnTo>
                  <a:pt x="153275" y="392512"/>
                </a:lnTo>
                <a:lnTo>
                  <a:pt x="198881" y="397764"/>
                </a:lnTo>
                <a:lnTo>
                  <a:pt x="244488" y="392512"/>
                </a:lnTo>
                <a:lnTo>
                  <a:pt x="286352" y="377552"/>
                </a:lnTo>
                <a:lnTo>
                  <a:pt x="323279" y="354076"/>
                </a:lnTo>
                <a:lnTo>
                  <a:pt x="354076" y="323279"/>
                </a:lnTo>
                <a:lnTo>
                  <a:pt x="377552" y="286352"/>
                </a:lnTo>
                <a:lnTo>
                  <a:pt x="392512" y="244488"/>
                </a:lnTo>
                <a:lnTo>
                  <a:pt x="397763" y="198881"/>
                </a:lnTo>
                <a:lnTo>
                  <a:pt x="392512" y="153275"/>
                </a:lnTo>
                <a:lnTo>
                  <a:pt x="377552" y="111411"/>
                </a:lnTo>
                <a:lnTo>
                  <a:pt x="354076" y="74484"/>
                </a:lnTo>
                <a:lnTo>
                  <a:pt x="323279" y="43687"/>
                </a:lnTo>
                <a:lnTo>
                  <a:pt x="286352" y="20211"/>
                </a:lnTo>
                <a:lnTo>
                  <a:pt x="244488" y="5251"/>
                </a:lnTo>
                <a:lnTo>
                  <a:pt x="198881" y="0"/>
                </a:lnTo>
                <a:close/>
              </a:path>
            </a:pathLst>
          </a:custGeom>
          <a:solidFill>
            <a:srgbClr val="F1BCBC"/>
          </a:solidFill>
        </p:spPr>
        <p:txBody>
          <a:bodyPr wrap="square" lIns="0" tIns="0" rIns="0" bIns="0" rtlCol="0"/>
          <a:lstStyle/>
          <a:p>
            <a:endParaRPr/>
          </a:p>
        </p:txBody>
      </p:sp>
      <p:sp>
        <p:nvSpPr>
          <p:cNvPr id="14" name="object 14"/>
          <p:cNvSpPr/>
          <p:nvPr/>
        </p:nvSpPr>
        <p:spPr>
          <a:xfrm>
            <a:off x="2725292" y="2282570"/>
            <a:ext cx="398145" cy="398145"/>
          </a:xfrm>
          <a:custGeom>
            <a:avLst/>
            <a:gdLst/>
            <a:ahLst/>
            <a:cxnLst/>
            <a:rect l="l" t="t" r="r" b="b"/>
            <a:pathLst>
              <a:path w="398144" h="398144">
                <a:moveTo>
                  <a:pt x="0" y="198881"/>
                </a:moveTo>
                <a:lnTo>
                  <a:pt x="5251" y="153275"/>
                </a:lnTo>
                <a:lnTo>
                  <a:pt x="20211" y="111411"/>
                </a:lnTo>
                <a:lnTo>
                  <a:pt x="43687" y="74484"/>
                </a:lnTo>
                <a:lnTo>
                  <a:pt x="74484" y="43687"/>
                </a:lnTo>
                <a:lnTo>
                  <a:pt x="111411" y="20211"/>
                </a:lnTo>
                <a:lnTo>
                  <a:pt x="153275" y="5251"/>
                </a:lnTo>
                <a:lnTo>
                  <a:pt x="198881" y="0"/>
                </a:lnTo>
                <a:lnTo>
                  <a:pt x="244488" y="5251"/>
                </a:lnTo>
                <a:lnTo>
                  <a:pt x="286352" y="20211"/>
                </a:lnTo>
                <a:lnTo>
                  <a:pt x="323279" y="43687"/>
                </a:lnTo>
                <a:lnTo>
                  <a:pt x="354076" y="74484"/>
                </a:lnTo>
                <a:lnTo>
                  <a:pt x="377552" y="111411"/>
                </a:lnTo>
                <a:lnTo>
                  <a:pt x="392512" y="153275"/>
                </a:lnTo>
                <a:lnTo>
                  <a:pt x="397763" y="198881"/>
                </a:lnTo>
                <a:lnTo>
                  <a:pt x="392512" y="244488"/>
                </a:lnTo>
                <a:lnTo>
                  <a:pt x="377552" y="286352"/>
                </a:lnTo>
                <a:lnTo>
                  <a:pt x="354076" y="323279"/>
                </a:lnTo>
                <a:lnTo>
                  <a:pt x="323279" y="354076"/>
                </a:lnTo>
                <a:lnTo>
                  <a:pt x="286352" y="377552"/>
                </a:lnTo>
                <a:lnTo>
                  <a:pt x="244488" y="392512"/>
                </a:lnTo>
                <a:lnTo>
                  <a:pt x="198881" y="397764"/>
                </a:lnTo>
                <a:lnTo>
                  <a:pt x="153275" y="392512"/>
                </a:lnTo>
                <a:lnTo>
                  <a:pt x="111411" y="377552"/>
                </a:lnTo>
                <a:lnTo>
                  <a:pt x="74484" y="354076"/>
                </a:lnTo>
                <a:lnTo>
                  <a:pt x="43687" y="323279"/>
                </a:lnTo>
                <a:lnTo>
                  <a:pt x="20211" y="286352"/>
                </a:lnTo>
                <a:lnTo>
                  <a:pt x="5251" y="244488"/>
                </a:lnTo>
                <a:lnTo>
                  <a:pt x="0" y="198881"/>
                </a:lnTo>
                <a:close/>
              </a:path>
            </a:pathLst>
          </a:custGeom>
          <a:ln w="25146">
            <a:solidFill>
              <a:srgbClr val="FFFFFF"/>
            </a:solidFill>
          </a:ln>
        </p:spPr>
        <p:txBody>
          <a:bodyPr wrap="square" lIns="0" tIns="0" rIns="0" bIns="0" rtlCol="0"/>
          <a:lstStyle/>
          <a:p>
            <a:endParaRPr/>
          </a:p>
        </p:txBody>
      </p:sp>
      <p:sp>
        <p:nvSpPr>
          <p:cNvPr id="15" name="object 15"/>
          <p:cNvSpPr/>
          <p:nvPr/>
        </p:nvSpPr>
        <p:spPr>
          <a:xfrm>
            <a:off x="2924175" y="2799207"/>
            <a:ext cx="3724275" cy="398780"/>
          </a:xfrm>
          <a:custGeom>
            <a:avLst/>
            <a:gdLst/>
            <a:ahLst/>
            <a:cxnLst/>
            <a:rect l="l" t="t" r="r" b="b"/>
            <a:pathLst>
              <a:path w="3724275" h="398780">
                <a:moveTo>
                  <a:pt x="3723894" y="0"/>
                </a:moveTo>
                <a:lnTo>
                  <a:pt x="199262" y="0"/>
                </a:lnTo>
                <a:lnTo>
                  <a:pt x="0" y="199262"/>
                </a:lnTo>
                <a:lnTo>
                  <a:pt x="199262" y="398525"/>
                </a:lnTo>
                <a:lnTo>
                  <a:pt x="3723894" y="398525"/>
                </a:lnTo>
                <a:lnTo>
                  <a:pt x="3723894" y="0"/>
                </a:lnTo>
                <a:close/>
              </a:path>
            </a:pathLst>
          </a:custGeom>
          <a:solidFill>
            <a:srgbClr val="E22725"/>
          </a:solidFill>
        </p:spPr>
        <p:txBody>
          <a:bodyPr wrap="square" lIns="0" tIns="0" rIns="0" bIns="0" rtlCol="0"/>
          <a:lstStyle/>
          <a:p>
            <a:endParaRPr/>
          </a:p>
        </p:txBody>
      </p:sp>
      <p:sp>
        <p:nvSpPr>
          <p:cNvPr id="16" name="object 16"/>
          <p:cNvSpPr/>
          <p:nvPr/>
        </p:nvSpPr>
        <p:spPr>
          <a:xfrm>
            <a:off x="2924175" y="2799207"/>
            <a:ext cx="3724275" cy="398780"/>
          </a:xfrm>
          <a:custGeom>
            <a:avLst/>
            <a:gdLst/>
            <a:ahLst/>
            <a:cxnLst/>
            <a:rect l="l" t="t" r="r" b="b"/>
            <a:pathLst>
              <a:path w="3724275" h="398780">
                <a:moveTo>
                  <a:pt x="3723894" y="398525"/>
                </a:moveTo>
                <a:lnTo>
                  <a:pt x="199262" y="398525"/>
                </a:lnTo>
                <a:lnTo>
                  <a:pt x="0" y="199262"/>
                </a:lnTo>
                <a:lnTo>
                  <a:pt x="199262" y="0"/>
                </a:lnTo>
                <a:lnTo>
                  <a:pt x="3723894" y="0"/>
                </a:lnTo>
                <a:lnTo>
                  <a:pt x="3723894" y="398525"/>
                </a:lnTo>
                <a:close/>
              </a:path>
            </a:pathLst>
          </a:custGeom>
          <a:ln w="25146">
            <a:solidFill>
              <a:srgbClr val="FFFFFF"/>
            </a:solidFill>
          </a:ln>
        </p:spPr>
        <p:txBody>
          <a:bodyPr wrap="square" lIns="0" tIns="0" rIns="0" bIns="0" rtlCol="0"/>
          <a:lstStyle/>
          <a:p>
            <a:endParaRPr/>
          </a:p>
        </p:txBody>
      </p:sp>
      <p:sp>
        <p:nvSpPr>
          <p:cNvPr id="17" name="object 17"/>
          <p:cNvSpPr/>
          <p:nvPr/>
        </p:nvSpPr>
        <p:spPr>
          <a:xfrm>
            <a:off x="2725292" y="2799207"/>
            <a:ext cx="398145" cy="398780"/>
          </a:xfrm>
          <a:custGeom>
            <a:avLst/>
            <a:gdLst/>
            <a:ahLst/>
            <a:cxnLst/>
            <a:rect l="l" t="t" r="r" b="b"/>
            <a:pathLst>
              <a:path w="398144" h="398780">
                <a:moveTo>
                  <a:pt x="198881" y="0"/>
                </a:moveTo>
                <a:lnTo>
                  <a:pt x="153275" y="5259"/>
                </a:lnTo>
                <a:lnTo>
                  <a:pt x="111411" y="20242"/>
                </a:lnTo>
                <a:lnTo>
                  <a:pt x="74484" y="43757"/>
                </a:lnTo>
                <a:lnTo>
                  <a:pt x="43687" y="74609"/>
                </a:lnTo>
                <a:lnTo>
                  <a:pt x="20211" y="111606"/>
                </a:lnTo>
                <a:lnTo>
                  <a:pt x="5251" y="153555"/>
                </a:lnTo>
                <a:lnTo>
                  <a:pt x="0" y="199262"/>
                </a:lnTo>
                <a:lnTo>
                  <a:pt x="5251" y="244970"/>
                </a:lnTo>
                <a:lnTo>
                  <a:pt x="20211" y="286919"/>
                </a:lnTo>
                <a:lnTo>
                  <a:pt x="43687" y="323916"/>
                </a:lnTo>
                <a:lnTo>
                  <a:pt x="74484" y="354768"/>
                </a:lnTo>
                <a:lnTo>
                  <a:pt x="111411" y="378283"/>
                </a:lnTo>
                <a:lnTo>
                  <a:pt x="153275" y="393266"/>
                </a:lnTo>
                <a:lnTo>
                  <a:pt x="198881" y="398525"/>
                </a:lnTo>
                <a:lnTo>
                  <a:pt x="244488" y="393266"/>
                </a:lnTo>
                <a:lnTo>
                  <a:pt x="286352" y="378283"/>
                </a:lnTo>
                <a:lnTo>
                  <a:pt x="323279" y="354768"/>
                </a:lnTo>
                <a:lnTo>
                  <a:pt x="354076" y="323916"/>
                </a:lnTo>
                <a:lnTo>
                  <a:pt x="377552" y="286919"/>
                </a:lnTo>
                <a:lnTo>
                  <a:pt x="392512" y="244970"/>
                </a:lnTo>
                <a:lnTo>
                  <a:pt x="397763" y="199262"/>
                </a:lnTo>
                <a:lnTo>
                  <a:pt x="392512" y="153555"/>
                </a:lnTo>
                <a:lnTo>
                  <a:pt x="377552" y="111606"/>
                </a:lnTo>
                <a:lnTo>
                  <a:pt x="354076" y="74609"/>
                </a:lnTo>
                <a:lnTo>
                  <a:pt x="323279" y="43757"/>
                </a:lnTo>
                <a:lnTo>
                  <a:pt x="286352" y="20242"/>
                </a:lnTo>
                <a:lnTo>
                  <a:pt x="244488" y="5259"/>
                </a:lnTo>
                <a:lnTo>
                  <a:pt x="198881" y="0"/>
                </a:lnTo>
                <a:close/>
              </a:path>
            </a:pathLst>
          </a:custGeom>
          <a:solidFill>
            <a:srgbClr val="F1BCBC"/>
          </a:solidFill>
        </p:spPr>
        <p:txBody>
          <a:bodyPr wrap="square" lIns="0" tIns="0" rIns="0" bIns="0" rtlCol="0"/>
          <a:lstStyle/>
          <a:p>
            <a:endParaRPr/>
          </a:p>
        </p:txBody>
      </p:sp>
      <p:sp>
        <p:nvSpPr>
          <p:cNvPr id="18" name="object 18"/>
          <p:cNvSpPr/>
          <p:nvPr/>
        </p:nvSpPr>
        <p:spPr>
          <a:xfrm>
            <a:off x="2725292" y="2799207"/>
            <a:ext cx="398145" cy="398780"/>
          </a:xfrm>
          <a:custGeom>
            <a:avLst/>
            <a:gdLst/>
            <a:ahLst/>
            <a:cxnLst/>
            <a:rect l="l" t="t" r="r" b="b"/>
            <a:pathLst>
              <a:path w="398144" h="398780">
                <a:moveTo>
                  <a:pt x="0" y="199262"/>
                </a:moveTo>
                <a:lnTo>
                  <a:pt x="5251" y="153555"/>
                </a:lnTo>
                <a:lnTo>
                  <a:pt x="20211" y="111606"/>
                </a:lnTo>
                <a:lnTo>
                  <a:pt x="43687" y="74609"/>
                </a:lnTo>
                <a:lnTo>
                  <a:pt x="74484" y="43757"/>
                </a:lnTo>
                <a:lnTo>
                  <a:pt x="111411" y="20242"/>
                </a:lnTo>
                <a:lnTo>
                  <a:pt x="153275" y="5259"/>
                </a:lnTo>
                <a:lnTo>
                  <a:pt x="198881" y="0"/>
                </a:lnTo>
                <a:lnTo>
                  <a:pt x="244488" y="5259"/>
                </a:lnTo>
                <a:lnTo>
                  <a:pt x="286352" y="20242"/>
                </a:lnTo>
                <a:lnTo>
                  <a:pt x="323279" y="43757"/>
                </a:lnTo>
                <a:lnTo>
                  <a:pt x="354076" y="74609"/>
                </a:lnTo>
                <a:lnTo>
                  <a:pt x="377552" y="111606"/>
                </a:lnTo>
                <a:lnTo>
                  <a:pt x="392512" y="153555"/>
                </a:lnTo>
                <a:lnTo>
                  <a:pt x="397763" y="199262"/>
                </a:lnTo>
                <a:lnTo>
                  <a:pt x="392512" y="244970"/>
                </a:lnTo>
                <a:lnTo>
                  <a:pt x="377552" y="286919"/>
                </a:lnTo>
                <a:lnTo>
                  <a:pt x="354076" y="323916"/>
                </a:lnTo>
                <a:lnTo>
                  <a:pt x="323279" y="354768"/>
                </a:lnTo>
                <a:lnTo>
                  <a:pt x="286352" y="378283"/>
                </a:lnTo>
                <a:lnTo>
                  <a:pt x="244488" y="393266"/>
                </a:lnTo>
                <a:lnTo>
                  <a:pt x="198881" y="398525"/>
                </a:lnTo>
                <a:lnTo>
                  <a:pt x="153275" y="393266"/>
                </a:lnTo>
                <a:lnTo>
                  <a:pt x="111411" y="378283"/>
                </a:lnTo>
                <a:lnTo>
                  <a:pt x="74484" y="354768"/>
                </a:lnTo>
                <a:lnTo>
                  <a:pt x="43687" y="323916"/>
                </a:lnTo>
                <a:lnTo>
                  <a:pt x="20211" y="286919"/>
                </a:lnTo>
                <a:lnTo>
                  <a:pt x="5251" y="244970"/>
                </a:lnTo>
                <a:lnTo>
                  <a:pt x="0" y="199262"/>
                </a:lnTo>
                <a:close/>
              </a:path>
            </a:pathLst>
          </a:custGeom>
          <a:ln w="25146">
            <a:solidFill>
              <a:srgbClr val="FFFFFF"/>
            </a:solidFill>
          </a:ln>
        </p:spPr>
        <p:txBody>
          <a:bodyPr wrap="square" lIns="0" tIns="0" rIns="0" bIns="0" rtlCol="0"/>
          <a:lstStyle/>
          <a:p>
            <a:endParaRPr/>
          </a:p>
        </p:txBody>
      </p:sp>
      <p:sp>
        <p:nvSpPr>
          <p:cNvPr id="19" name="object 19"/>
          <p:cNvSpPr/>
          <p:nvPr/>
        </p:nvSpPr>
        <p:spPr>
          <a:xfrm>
            <a:off x="2924175" y="3316604"/>
            <a:ext cx="3724275" cy="398145"/>
          </a:xfrm>
          <a:custGeom>
            <a:avLst/>
            <a:gdLst/>
            <a:ahLst/>
            <a:cxnLst/>
            <a:rect l="l" t="t" r="r" b="b"/>
            <a:pathLst>
              <a:path w="3724275" h="398145">
                <a:moveTo>
                  <a:pt x="3723894" y="0"/>
                </a:moveTo>
                <a:lnTo>
                  <a:pt x="198881" y="0"/>
                </a:lnTo>
                <a:lnTo>
                  <a:pt x="0" y="198882"/>
                </a:lnTo>
                <a:lnTo>
                  <a:pt x="198881" y="397764"/>
                </a:lnTo>
                <a:lnTo>
                  <a:pt x="3723894" y="397764"/>
                </a:lnTo>
                <a:lnTo>
                  <a:pt x="3723894" y="0"/>
                </a:lnTo>
                <a:close/>
              </a:path>
            </a:pathLst>
          </a:custGeom>
          <a:solidFill>
            <a:srgbClr val="E22725"/>
          </a:solidFill>
        </p:spPr>
        <p:txBody>
          <a:bodyPr wrap="square" lIns="0" tIns="0" rIns="0" bIns="0" rtlCol="0"/>
          <a:lstStyle/>
          <a:p>
            <a:endParaRPr/>
          </a:p>
        </p:txBody>
      </p:sp>
      <p:sp>
        <p:nvSpPr>
          <p:cNvPr id="20" name="object 20"/>
          <p:cNvSpPr/>
          <p:nvPr/>
        </p:nvSpPr>
        <p:spPr>
          <a:xfrm>
            <a:off x="2924175" y="3316604"/>
            <a:ext cx="3724275" cy="398145"/>
          </a:xfrm>
          <a:custGeom>
            <a:avLst/>
            <a:gdLst/>
            <a:ahLst/>
            <a:cxnLst/>
            <a:rect l="l" t="t" r="r" b="b"/>
            <a:pathLst>
              <a:path w="3724275" h="398145">
                <a:moveTo>
                  <a:pt x="3723894" y="397764"/>
                </a:moveTo>
                <a:lnTo>
                  <a:pt x="198881" y="397764"/>
                </a:lnTo>
                <a:lnTo>
                  <a:pt x="0" y="198882"/>
                </a:lnTo>
                <a:lnTo>
                  <a:pt x="198881" y="0"/>
                </a:lnTo>
                <a:lnTo>
                  <a:pt x="3723894" y="0"/>
                </a:lnTo>
                <a:lnTo>
                  <a:pt x="3723894" y="397764"/>
                </a:lnTo>
                <a:close/>
              </a:path>
            </a:pathLst>
          </a:custGeom>
          <a:ln w="25146">
            <a:solidFill>
              <a:srgbClr val="FFFFFF"/>
            </a:solidFill>
          </a:ln>
        </p:spPr>
        <p:txBody>
          <a:bodyPr wrap="square" lIns="0" tIns="0" rIns="0" bIns="0" rtlCol="0"/>
          <a:lstStyle/>
          <a:p>
            <a:endParaRPr/>
          </a:p>
        </p:txBody>
      </p:sp>
      <p:sp>
        <p:nvSpPr>
          <p:cNvPr id="21" name="object 21"/>
          <p:cNvSpPr/>
          <p:nvPr/>
        </p:nvSpPr>
        <p:spPr>
          <a:xfrm>
            <a:off x="2725292" y="3316604"/>
            <a:ext cx="398145" cy="398145"/>
          </a:xfrm>
          <a:custGeom>
            <a:avLst/>
            <a:gdLst/>
            <a:ahLst/>
            <a:cxnLst/>
            <a:rect l="l" t="t" r="r" b="b"/>
            <a:pathLst>
              <a:path w="398144" h="398145">
                <a:moveTo>
                  <a:pt x="198881" y="0"/>
                </a:moveTo>
                <a:lnTo>
                  <a:pt x="153275" y="5251"/>
                </a:lnTo>
                <a:lnTo>
                  <a:pt x="111411" y="20211"/>
                </a:lnTo>
                <a:lnTo>
                  <a:pt x="74484" y="43687"/>
                </a:lnTo>
                <a:lnTo>
                  <a:pt x="43687" y="74484"/>
                </a:lnTo>
                <a:lnTo>
                  <a:pt x="20211" y="111411"/>
                </a:lnTo>
                <a:lnTo>
                  <a:pt x="5251" y="153275"/>
                </a:lnTo>
                <a:lnTo>
                  <a:pt x="0" y="198882"/>
                </a:lnTo>
                <a:lnTo>
                  <a:pt x="5251" y="244488"/>
                </a:lnTo>
                <a:lnTo>
                  <a:pt x="20211" y="286352"/>
                </a:lnTo>
                <a:lnTo>
                  <a:pt x="43687" y="323279"/>
                </a:lnTo>
                <a:lnTo>
                  <a:pt x="74484" y="354076"/>
                </a:lnTo>
                <a:lnTo>
                  <a:pt x="111411" y="377552"/>
                </a:lnTo>
                <a:lnTo>
                  <a:pt x="153275" y="392512"/>
                </a:lnTo>
                <a:lnTo>
                  <a:pt x="198881" y="397764"/>
                </a:lnTo>
                <a:lnTo>
                  <a:pt x="244488" y="392512"/>
                </a:lnTo>
                <a:lnTo>
                  <a:pt x="286352" y="377552"/>
                </a:lnTo>
                <a:lnTo>
                  <a:pt x="323279" y="354076"/>
                </a:lnTo>
                <a:lnTo>
                  <a:pt x="354076" y="323279"/>
                </a:lnTo>
                <a:lnTo>
                  <a:pt x="377552" y="286352"/>
                </a:lnTo>
                <a:lnTo>
                  <a:pt x="392512" y="244488"/>
                </a:lnTo>
                <a:lnTo>
                  <a:pt x="397763" y="198882"/>
                </a:lnTo>
                <a:lnTo>
                  <a:pt x="392512" y="153275"/>
                </a:lnTo>
                <a:lnTo>
                  <a:pt x="377552" y="111411"/>
                </a:lnTo>
                <a:lnTo>
                  <a:pt x="354076" y="74484"/>
                </a:lnTo>
                <a:lnTo>
                  <a:pt x="323279" y="43687"/>
                </a:lnTo>
                <a:lnTo>
                  <a:pt x="286352" y="20211"/>
                </a:lnTo>
                <a:lnTo>
                  <a:pt x="244488" y="5251"/>
                </a:lnTo>
                <a:lnTo>
                  <a:pt x="198881" y="0"/>
                </a:lnTo>
                <a:close/>
              </a:path>
            </a:pathLst>
          </a:custGeom>
          <a:solidFill>
            <a:srgbClr val="F1BCBC"/>
          </a:solidFill>
        </p:spPr>
        <p:txBody>
          <a:bodyPr wrap="square" lIns="0" tIns="0" rIns="0" bIns="0" rtlCol="0"/>
          <a:lstStyle/>
          <a:p>
            <a:endParaRPr/>
          </a:p>
        </p:txBody>
      </p:sp>
      <p:sp>
        <p:nvSpPr>
          <p:cNvPr id="22" name="object 22"/>
          <p:cNvSpPr/>
          <p:nvPr/>
        </p:nvSpPr>
        <p:spPr>
          <a:xfrm>
            <a:off x="2725292" y="3316604"/>
            <a:ext cx="398145" cy="398145"/>
          </a:xfrm>
          <a:custGeom>
            <a:avLst/>
            <a:gdLst/>
            <a:ahLst/>
            <a:cxnLst/>
            <a:rect l="l" t="t" r="r" b="b"/>
            <a:pathLst>
              <a:path w="398144" h="398145">
                <a:moveTo>
                  <a:pt x="0" y="198882"/>
                </a:moveTo>
                <a:lnTo>
                  <a:pt x="5251" y="153275"/>
                </a:lnTo>
                <a:lnTo>
                  <a:pt x="20211" y="111411"/>
                </a:lnTo>
                <a:lnTo>
                  <a:pt x="43687" y="74484"/>
                </a:lnTo>
                <a:lnTo>
                  <a:pt x="74484" y="43687"/>
                </a:lnTo>
                <a:lnTo>
                  <a:pt x="111411" y="20211"/>
                </a:lnTo>
                <a:lnTo>
                  <a:pt x="153275" y="5251"/>
                </a:lnTo>
                <a:lnTo>
                  <a:pt x="198881" y="0"/>
                </a:lnTo>
                <a:lnTo>
                  <a:pt x="244488" y="5251"/>
                </a:lnTo>
                <a:lnTo>
                  <a:pt x="286352" y="20211"/>
                </a:lnTo>
                <a:lnTo>
                  <a:pt x="323279" y="43687"/>
                </a:lnTo>
                <a:lnTo>
                  <a:pt x="354076" y="74484"/>
                </a:lnTo>
                <a:lnTo>
                  <a:pt x="377552" y="111411"/>
                </a:lnTo>
                <a:lnTo>
                  <a:pt x="392512" y="153275"/>
                </a:lnTo>
                <a:lnTo>
                  <a:pt x="397763" y="198882"/>
                </a:lnTo>
                <a:lnTo>
                  <a:pt x="392512" y="244488"/>
                </a:lnTo>
                <a:lnTo>
                  <a:pt x="377552" y="286352"/>
                </a:lnTo>
                <a:lnTo>
                  <a:pt x="354076" y="323279"/>
                </a:lnTo>
                <a:lnTo>
                  <a:pt x="323279" y="354076"/>
                </a:lnTo>
                <a:lnTo>
                  <a:pt x="286352" y="377552"/>
                </a:lnTo>
                <a:lnTo>
                  <a:pt x="244488" y="392512"/>
                </a:lnTo>
                <a:lnTo>
                  <a:pt x="198881" y="397764"/>
                </a:lnTo>
                <a:lnTo>
                  <a:pt x="153275" y="392512"/>
                </a:lnTo>
                <a:lnTo>
                  <a:pt x="111411" y="377552"/>
                </a:lnTo>
                <a:lnTo>
                  <a:pt x="74484" y="354076"/>
                </a:lnTo>
                <a:lnTo>
                  <a:pt x="43687" y="323279"/>
                </a:lnTo>
                <a:lnTo>
                  <a:pt x="20211" y="286352"/>
                </a:lnTo>
                <a:lnTo>
                  <a:pt x="5251" y="244488"/>
                </a:lnTo>
                <a:lnTo>
                  <a:pt x="0" y="198882"/>
                </a:lnTo>
                <a:close/>
              </a:path>
            </a:pathLst>
          </a:custGeom>
          <a:ln w="25146">
            <a:solidFill>
              <a:srgbClr val="FFFFFF"/>
            </a:solidFill>
          </a:ln>
        </p:spPr>
        <p:txBody>
          <a:bodyPr wrap="square" lIns="0" tIns="0" rIns="0" bIns="0" rtlCol="0"/>
          <a:lstStyle/>
          <a:p>
            <a:endParaRPr/>
          </a:p>
        </p:txBody>
      </p:sp>
      <p:sp>
        <p:nvSpPr>
          <p:cNvPr id="23" name="object 23"/>
          <p:cNvSpPr/>
          <p:nvPr/>
        </p:nvSpPr>
        <p:spPr>
          <a:xfrm>
            <a:off x="2924175" y="3833240"/>
            <a:ext cx="3724275" cy="398145"/>
          </a:xfrm>
          <a:custGeom>
            <a:avLst/>
            <a:gdLst/>
            <a:ahLst/>
            <a:cxnLst/>
            <a:rect l="l" t="t" r="r" b="b"/>
            <a:pathLst>
              <a:path w="3724275" h="398145">
                <a:moveTo>
                  <a:pt x="3723894" y="0"/>
                </a:moveTo>
                <a:lnTo>
                  <a:pt x="198881" y="0"/>
                </a:lnTo>
                <a:lnTo>
                  <a:pt x="0" y="198882"/>
                </a:lnTo>
                <a:lnTo>
                  <a:pt x="198881" y="397764"/>
                </a:lnTo>
                <a:lnTo>
                  <a:pt x="3723894" y="397764"/>
                </a:lnTo>
                <a:lnTo>
                  <a:pt x="3723894" y="0"/>
                </a:lnTo>
                <a:close/>
              </a:path>
            </a:pathLst>
          </a:custGeom>
          <a:solidFill>
            <a:srgbClr val="E22725"/>
          </a:solidFill>
        </p:spPr>
        <p:txBody>
          <a:bodyPr wrap="square" lIns="0" tIns="0" rIns="0" bIns="0" rtlCol="0"/>
          <a:lstStyle/>
          <a:p>
            <a:endParaRPr/>
          </a:p>
        </p:txBody>
      </p:sp>
      <p:sp>
        <p:nvSpPr>
          <p:cNvPr id="24" name="object 24"/>
          <p:cNvSpPr/>
          <p:nvPr/>
        </p:nvSpPr>
        <p:spPr>
          <a:xfrm>
            <a:off x="2924175" y="3833240"/>
            <a:ext cx="3724275" cy="398145"/>
          </a:xfrm>
          <a:custGeom>
            <a:avLst/>
            <a:gdLst/>
            <a:ahLst/>
            <a:cxnLst/>
            <a:rect l="l" t="t" r="r" b="b"/>
            <a:pathLst>
              <a:path w="3724275" h="398145">
                <a:moveTo>
                  <a:pt x="3723894" y="397764"/>
                </a:moveTo>
                <a:lnTo>
                  <a:pt x="198881" y="397764"/>
                </a:lnTo>
                <a:lnTo>
                  <a:pt x="0" y="198882"/>
                </a:lnTo>
                <a:lnTo>
                  <a:pt x="198881" y="0"/>
                </a:lnTo>
                <a:lnTo>
                  <a:pt x="3723894" y="0"/>
                </a:lnTo>
                <a:lnTo>
                  <a:pt x="3723894" y="397764"/>
                </a:lnTo>
                <a:close/>
              </a:path>
            </a:pathLst>
          </a:custGeom>
          <a:ln w="25146">
            <a:solidFill>
              <a:srgbClr val="FFFFFF"/>
            </a:solidFill>
          </a:ln>
        </p:spPr>
        <p:txBody>
          <a:bodyPr wrap="square" lIns="0" tIns="0" rIns="0" bIns="0" rtlCol="0"/>
          <a:lstStyle/>
          <a:p>
            <a:endParaRPr/>
          </a:p>
        </p:txBody>
      </p:sp>
      <p:sp>
        <p:nvSpPr>
          <p:cNvPr id="25" name="object 25"/>
          <p:cNvSpPr txBox="1"/>
          <p:nvPr/>
        </p:nvSpPr>
        <p:spPr>
          <a:xfrm>
            <a:off x="3308858" y="1270508"/>
            <a:ext cx="3101340" cy="2884805"/>
          </a:xfrm>
          <a:prstGeom prst="rect">
            <a:avLst/>
          </a:prstGeom>
        </p:spPr>
        <p:txBody>
          <a:bodyPr vert="horz" wrap="square" lIns="0" tIns="12700" rIns="0" bIns="0" rtlCol="0">
            <a:spAutoFit/>
          </a:bodyPr>
          <a:lstStyle/>
          <a:p>
            <a:pPr marL="1270" algn="ctr">
              <a:lnSpc>
                <a:spcPct val="100000"/>
              </a:lnSpc>
              <a:spcBef>
                <a:spcPts val="100"/>
              </a:spcBef>
            </a:pPr>
            <a:r>
              <a:rPr sz="1800" spc="-20" dirty="0">
                <a:solidFill>
                  <a:srgbClr val="FFFFFF"/>
                </a:solidFill>
                <a:latin typeface="Calibri"/>
                <a:cs typeface="Calibri"/>
              </a:rPr>
              <a:t>Technical</a:t>
            </a:r>
            <a:r>
              <a:rPr sz="1800" spc="-15" dirty="0">
                <a:solidFill>
                  <a:srgbClr val="FFFFFF"/>
                </a:solidFill>
                <a:latin typeface="Calibri"/>
                <a:cs typeface="Calibri"/>
              </a:rPr>
              <a:t> </a:t>
            </a:r>
            <a:r>
              <a:rPr sz="1800" spc="-10" dirty="0">
                <a:solidFill>
                  <a:srgbClr val="FFFFFF"/>
                </a:solidFill>
                <a:latin typeface="Calibri"/>
                <a:cs typeface="Calibri"/>
              </a:rPr>
              <a:t>Competence</a:t>
            </a:r>
            <a:endParaRPr sz="1800">
              <a:latin typeface="Calibri"/>
              <a:cs typeface="Calibri"/>
            </a:endParaRPr>
          </a:p>
          <a:p>
            <a:pPr>
              <a:lnSpc>
                <a:spcPct val="100000"/>
              </a:lnSpc>
              <a:spcBef>
                <a:spcPts val="15"/>
              </a:spcBef>
            </a:pPr>
            <a:endParaRPr sz="1550">
              <a:latin typeface="Calibri"/>
              <a:cs typeface="Calibri"/>
            </a:endParaRPr>
          </a:p>
          <a:p>
            <a:pPr algn="ctr">
              <a:lnSpc>
                <a:spcPct val="100000"/>
              </a:lnSpc>
            </a:pPr>
            <a:r>
              <a:rPr sz="1800" spc="-5" dirty="0">
                <a:solidFill>
                  <a:srgbClr val="FFFFFF"/>
                </a:solidFill>
                <a:latin typeface="Calibri"/>
                <a:cs typeface="Calibri"/>
              </a:rPr>
              <a:t>Communication</a:t>
            </a:r>
            <a:r>
              <a:rPr sz="1800" spc="-20" dirty="0">
                <a:solidFill>
                  <a:srgbClr val="FFFFFF"/>
                </a:solidFill>
                <a:latin typeface="Calibri"/>
                <a:cs typeface="Calibri"/>
              </a:rPr>
              <a:t> </a:t>
            </a:r>
            <a:r>
              <a:rPr sz="1800" spc="-5" dirty="0">
                <a:solidFill>
                  <a:srgbClr val="FFFFFF"/>
                </a:solidFill>
                <a:latin typeface="Calibri"/>
                <a:cs typeface="Calibri"/>
              </a:rPr>
              <a:t>Skills</a:t>
            </a:r>
            <a:endParaRPr sz="1800">
              <a:latin typeface="Calibri"/>
              <a:cs typeface="Calibri"/>
            </a:endParaRPr>
          </a:p>
          <a:p>
            <a:pPr marL="120650" marR="113030" algn="ctr">
              <a:lnSpc>
                <a:spcPct val="188400"/>
              </a:lnSpc>
              <a:spcBef>
                <a:spcPts val="5"/>
              </a:spcBef>
            </a:pPr>
            <a:r>
              <a:rPr sz="1800" spc="-5" dirty="0">
                <a:solidFill>
                  <a:srgbClr val="FFFFFF"/>
                </a:solidFill>
                <a:latin typeface="Calibri"/>
                <a:cs typeface="Calibri"/>
              </a:rPr>
              <a:t>Project/Financial</a:t>
            </a:r>
            <a:r>
              <a:rPr sz="1800" spc="-85" dirty="0">
                <a:solidFill>
                  <a:srgbClr val="FFFFFF"/>
                </a:solidFill>
                <a:latin typeface="Calibri"/>
                <a:cs typeface="Calibri"/>
              </a:rPr>
              <a:t> </a:t>
            </a:r>
            <a:r>
              <a:rPr sz="1800" spc="-5" dirty="0">
                <a:solidFill>
                  <a:srgbClr val="FFFFFF"/>
                </a:solidFill>
                <a:latin typeface="Calibri"/>
                <a:cs typeface="Calibri"/>
              </a:rPr>
              <a:t>Management  </a:t>
            </a:r>
            <a:r>
              <a:rPr sz="1800" spc="-45" dirty="0">
                <a:solidFill>
                  <a:srgbClr val="FFFFFF"/>
                </a:solidFill>
                <a:latin typeface="Calibri"/>
                <a:cs typeface="Calibri"/>
              </a:rPr>
              <a:t>Team </a:t>
            </a:r>
            <a:r>
              <a:rPr sz="1800" spc="-15" dirty="0">
                <a:solidFill>
                  <a:srgbClr val="FFFFFF"/>
                </a:solidFill>
                <a:latin typeface="Calibri"/>
                <a:cs typeface="Calibri"/>
              </a:rPr>
              <a:t>Effectiveness  </a:t>
            </a:r>
            <a:r>
              <a:rPr sz="1800" spc="-10" dirty="0">
                <a:solidFill>
                  <a:srgbClr val="FFFFFF"/>
                </a:solidFill>
                <a:latin typeface="Calibri"/>
                <a:cs typeface="Calibri"/>
              </a:rPr>
              <a:t>Professionalism</a:t>
            </a:r>
            <a:endParaRPr sz="1800">
              <a:latin typeface="Calibri"/>
              <a:cs typeface="Calibri"/>
            </a:endParaRPr>
          </a:p>
          <a:p>
            <a:pPr>
              <a:lnSpc>
                <a:spcPct val="100000"/>
              </a:lnSpc>
              <a:spcBef>
                <a:spcPts val="15"/>
              </a:spcBef>
            </a:pPr>
            <a:endParaRPr sz="1550">
              <a:latin typeface="Calibri"/>
              <a:cs typeface="Calibri"/>
            </a:endParaRPr>
          </a:p>
          <a:p>
            <a:pPr algn="ctr">
              <a:lnSpc>
                <a:spcPct val="100000"/>
              </a:lnSpc>
            </a:pPr>
            <a:r>
              <a:rPr sz="1800" dirty="0">
                <a:solidFill>
                  <a:srgbClr val="FFFFFF"/>
                </a:solidFill>
                <a:latin typeface="Calibri"/>
                <a:cs typeface="Calibri"/>
              </a:rPr>
              <a:t>Public </a:t>
            </a:r>
            <a:r>
              <a:rPr sz="1800" spc="-10" dirty="0">
                <a:solidFill>
                  <a:srgbClr val="FFFFFF"/>
                </a:solidFill>
                <a:latin typeface="Calibri"/>
                <a:cs typeface="Calibri"/>
              </a:rPr>
              <a:t>Protection </a:t>
            </a:r>
            <a:r>
              <a:rPr sz="1800" dirty="0">
                <a:solidFill>
                  <a:srgbClr val="FFFFFF"/>
                </a:solidFill>
                <a:latin typeface="Calibri"/>
                <a:cs typeface="Calibri"/>
              </a:rPr>
              <a:t>&amp;</a:t>
            </a:r>
            <a:r>
              <a:rPr sz="1800" spc="-5" dirty="0">
                <a:solidFill>
                  <a:srgbClr val="FFFFFF"/>
                </a:solidFill>
                <a:latin typeface="Calibri"/>
                <a:cs typeface="Calibri"/>
              </a:rPr>
              <a:t> </a:t>
            </a:r>
            <a:r>
              <a:rPr sz="1800" spc="-10" dirty="0">
                <a:solidFill>
                  <a:srgbClr val="FFFFFF"/>
                </a:solidFill>
                <a:latin typeface="Calibri"/>
                <a:cs typeface="Calibri"/>
              </a:rPr>
              <a:t>Sustainability</a:t>
            </a:r>
            <a:endParaRPr sz="1800">
              <a:latin typeface="Calibri"/>
              <a:cs typeface="Calibri"/>
            </a:endParaRPr>
          </a:p>
        </p:txBody>
      </p:sp>
      <p:sp>
        <p:nvSpPr>
          <p:cNvPr id="26" name="object 26"/>
          <p:cNvSpPr/>
          <p:nvPr/>
        </p:nvSpPr>
        <p:spPr>
          <a:xfrm>
            <a:off x="2725292" y="3833240"/>
            <a:ext cx="398145" cy="398145"/>
          </a:xfrm>
          <a:custGeom>
            <a:avLst/>
            <a:gdLst/>
            <a:ahLst/>
            <a:cxnLst/>
            <a:rect l="l" t="t" r="r" b="b"/>
            <a:pathLst>
              <a:path w="398144" h="398145">
                <a:moveTo>
                  <a:pt x="198881" y="0"/>
                </a:moveTo>
                <a:lnTo>
                  <a:pt x="153275" y="5252"/>
                </a:lnTo>
                <a:lnTo>
                  <a:pt x="111411" y="20214"/>
                </a:lnTo>
                <a:lnTo>
                  <a:pt x="74484" y="43691"/>
                </a:lnTo>
                <a:lnTo>
                  <a:pt x="43687" y="74490"/>
                </a:lnTo>
                <a:lnTo>
                  <a:pt x="20211" y="111417"/>
                </a:lnTo>
                <a:lnTo>
                  <a:pt x="5251" y="153279"/>
                </a:lnTo>
                <a:lnTo>
                  <a:pt x="0" y="198882"/>
                </a:lnTo>
                <a:lnTo>
                  <a:pt x="5251" y="244484"/>
                </a:lnTo>
                <a:lnTo>
                  <a:pt x="20211" y="286346"/>
                </a:lnTo>
                <a:lnTo>
                  <a:pt x="43687" y="323273"/>
                </a:lnTo>
                <a:lnTo>
                  <a:pt x="74484" y="354072"/>
                </a:lnTo>
                <a:lnTo>
                  <a:pt x="111411" y="377549"/>
                </a:lnTo>
                <a:lnTo>
                  <a:pt x="153275" y="392511"/>
                </a:lnTo>
                <a:lnTo>
                  <a:pt x="198881" y="397764"/>
                </a:lnTo>
                <a:lnTo>
                  <a:pt x="244488" y="392511"/>
                </a:lnTo>
                <a:lnTo>
                  <a:pt x="286352" y="377549"/>
                </a:lnTo>
                <a:lnTo>
                  <a:pt x="323279" y="354072"/>
                </a:lnTo>
                <a:lnTo>
                  <a:pt x="354076" y="323273"/>
                </a:lnTo>
                <a:lnTo>
                  <a:pt x="377552" y="286346"/>
                </a:lnTo>
                <a:lnTo>
                  <a:pt x="392512" y="244484"/>
                </a:lnTo>
                <a:lnTo>
                  <a:pt x="397763" y="198882"/>
                </a:lnTo>
                <a:lnTo>
                  <a:pt x="392512" y="153279"/>
                </a:lnTo>
                <a:lnTo>
                  <a:pt x="377552" y="111417"/>
                </a:lnTo>
                <a:lnTo>
                  <a:pt x="354076" y="74490"/>
                </a:lnTo>
                <a:lnTo>
                  <a:pt x="323279" y="43691"/>
                </a:lnTo>
                <a:lnTo>
                  <a:pt x="286352" y="20214"/>
                </a:lnTo>
                <a:lnTo>
                  <a:pt x="244488" y="5252"/>
                </a:lnTo>
                <a:lnTo>
                  <a:pt x="198881" y="0"/>
                </a:lnTo>
                <a:close/>
              </a:path>
            </a:pathLst>
          </a:custGeom>
          <a:solidFill>
            <a:srgbClr val="F1BCBC"/>
          </a:solidFill>
        </p:spPr>
        <p:txBody>
          <a:bodyPr wrap="square" lIns="0" tIns="0" rIns="0" bIns="0" rtlCol="0"/>
          <a:lstStyle/>
          <a:p>
            <a:endParaRPr/>
          </a:p>
        </p:txBody>
      </p:sp>
      <p:sp>
        <p:nvSpPr>
          <p:cNvPr id="27" name="object 27"/>
          <p:cNvSpPr/>
          <p:nvPr/>
        </p:nvSpPr>
        <p:spPr>
          <a:xfrm>
            <a:off x="2725292" y="3833240"/>
            <a:ext cx="398145" cy="398145"/>
          </a:xfrm>
          <a:custGeom>
            <a:avLst/>
            <a:gdLst/>
            <a:ahLst/>
            <a:cxnLst/>
            <a:rect l="l" t="t" r="r" b="b"/>
            <a:pathLst>
              <a:path w="398144" h="398145">
                <a:moveTo>
                  <a:pt x="0" y="198882"/>
                </a:moveTo>
                <a:lnTo>
                  <a:pt x="5251" y="153279"/>
                </a:lnTo>
                <a:lnTo>
                  <a:pt x="20211" y="111417"/>
                </a:lnTo>
                <a:lnTo>
                  <a:pt x="43687" y="74490"/>
                </a:lnTo>
                <a:lnTo>
                  <a:pt x="74484" y="43691"/>
                </a:lnTo>
                <a:lnTo>
                  <a:pt x="111411" y="20214"/>
                </a:lnTo>
                <a:lnTo>
                  <a:pt x="153275" y="5252"/>
                </a:lnTo>
                <a:lnTo>
                  <a:pt x="198881" y="0"/>
                </a:lnTo>
                <a:lnTo>
                  <a:pt x="244488" y="5252"/>
                </a:lnTo>
                <a:lnTo>
                  <a:pt x="286352" y="20214"/>
                </a:lnTo>
                <a:lnTo>
                  <a:pt x="323279" y="43691"/>
                </a:lnTo>
                <a:lnTo>
                  <a:pt x="354076" y="74490"/>
                </a:lnTo>
                <a:lnTo>
                  <a:pt x="377552" y="111417"/>
                </a:lnTo>
                <a:lnTo>
                  <a:pt x="392512" y="153279"/>
                </a:lnTo>
                <a:lnTo>
                  <a:pt x="397763" y="198882"/>
                </a:lnTo>
                <a:lnTo>
                  <a:pt x="392512" y="244484"/>
                </a:lnTo>
                <a:lnTo>
                  <a:pt x="377552" y="286346"/>
                </a:lnTo>
                <a:lnTo>
                  <a:pt x="354076" y="323273"/>
                </a:lnTo>
                <a:lnTo>
                  <a:pt x="323279" y="354072"/>
                </a:lnTo>
                <a:lnTo>
                  <a:pt x="286352" y="377549"/>
                </a:lnTo>
                <a:lnTo>
                  <a:pt x="244488" y="392511"/>
                </a:lnTo>
                <a:lnTo>
                  <a:pt x="198881" y="397764"/>
                </a:lnTo>
                <a:lnTo>
                  <a:pt x="153275" y="392511"/>
                </a:lnTo>
                <a:lnTo>
                  <a:pt x="111411" y="377549"/>
                </a:lnTo>
                <a:lnTo>
                  <a:pt x="74484" y="354072"/>
                </a:lnTo>
                <a:lnTo>
                  <a:pt x="43687" y="323273"/>
                </a:lnTo>
                <a:lnTo>
                  <a:pt x="20211" y="286346"/>
                </a:lnTo>
                <a:lnTo>
                  <a:pt x="5251" y="244484"/>
                </a:lnTo>
                <a:lnTo>
                  <a:pt x="0" y="198882"/>
                </a:lnTo>
                <a:close/>
              </a:path>
            </a:pathLst>
          </a:custGeom>
          <a:ln w="25146">
            <a:solidFill>
              <a:srgbClr val="FFFFFF"/>
            </a:solidFill>
          </a:ln>
        </p:spPr>
        <p:txBody>
          <a:bodyPr wrap="square" lIns="0" tIns="0" rIns="0" bIns="0" rtlCol="0"/>
          <a:lstStyle/>
          <a:p>
            <a:endParaRPr/>
          </a:p>
        </p:txBody>
      </p:sp>
      <p:sp>
        <p:nvSpPr>
          <p:cNvPr id="28" name="object 28"/>
          <p:cNvSpPr txBox="1"/>
          <p:nvPr/>
        </p:nvSpPr>
        <p:spPr>
          <a:xfrm>
            <a:off x="315213" y="4425441"/>
            <a:ext cx="8292465" cy="574040"/>
          </a:xfrm>
          <a:prstGeom prst="rect">
            <a:avLst/>
          </a:prstGeom>
        </p:spPr>
        <p:txBody>
          <a:bodyPr vert="horz" wrap="square" lIns="0" tIns="12700" rIns="0" bIns="0" rtlCol="0">
            <a:spAutoFit/>
          </a:bodyPr>
          <a:lstStyle/>
          <a:p>
            <a:pPr marR="50165" algn="r">
              <a:lnSpc>
                <a:spcPct val="100000"/>
              </a:lnSpc>
              <a:spcBef>
                <a:spcPts val="100"/>
              </a:spcBef>
            </a:pPr>
            <a:r>
              <a:rPr sz="1200" u="sng" spc="-10" dirty="0">
                <a:solidFill>
                  <a:srgbClr val="6C3320"/>
                </a:solidFill>
                <a:uFill>
                  <a:solidFill>
                    <a:srgbClr val="6C3320"/>
                  </a:solidFill>
                </a:uFill>
                <a:latin typeface="Calibri"/>
                <a:cs typeface="Calibri"/>
                <a:hlinkClick r:id="rId3"/>
              </a:rPr>
              <a:t>https://www.apega.ca/apply/licensee/work-experience/engineers/competency-based-assessment-tool/competencies-and-indicators</a:t>
            </a:r>
            <a:endParaRPr sz="1200">
              <a:latin typeface="Calibri"/>
              <a:cs typeface="Calibri"/>
            </a:endParaRPr>
          </a:p>
          <a:p>
            <a:pPr>
              <a:lnSpc>
                <a:spcPct val="100000"/>
              </a:lnSpc>
              <a:spcBef>
                <a:spcPts val="30"/>
              </a:spcBef>
            </a:pPr>
            <a:endParaRPr sz="1150">
              <a:latin typeface="Calibri"/>
              <a:cs typeface="Calibri"/>
            </a:endParaRPr>
          </a:p>
          <a:p>
            <a:pPr marR="5080" algn="r">
              <a:lnSpc>
                <a:spcPct val="100000"/>
              </a:lnSpc>
              <a:spcBef>
                <a:spcPts val="5"/>
              </a:spcBef>
            </a:pPr>
            <a:r>
              <a:rPr sz="1200" dirty="0">
                <a:solidFill>
                  <a:srgbClr val="888888"/>
                </a:solidFill>
                <a:latin typeface="Calibri"/>
                <a:cs typeface="Calibri"/>
              </a:rPr>
              <a:t>8</a:t>
            </a:r>
            <a:endParaRPr sz="12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36039" y="1336567"/>
            <a:ext cx="6551295" cy="2715260"/>
          </a:xfrm>
          <a:prstGeom prst="rect">
            <a:avLst/>
          </a:prstGeom>
        </p:spPr>
        <p:txBody>
          <a:bodyPr vert="horz" wrap="square" lIns="0" tIns="45085" rIns="0" bIns="0" rtlCol="0">
            <a:spAutoFit/>
          </a:bodyPr>
          <a:lstStyle/>
          <a:p>
            <a:pPr marL="355600" indent="-342900">
              <a:lnSpc>
                <a:spcPct val="100000"/>
              </a:lnSpc>
              <a:spcBef>
                <a:spcPts val="355"/>
              </a:spcBef>
              <a:buClr>
                <a:srgbClr val="E22725"/>
              </a:buClr>
              <a:buFont typeface="Wingdings"/>
              <a:buChar char=""/>
              <a:tabLst>
                <a:tab pos="354965" algn="l"/>
                <a:tab pos="355600" algn="l"/>
              </a:tabLst>
            </a:pPr>
            <a:r>
              <a:rPr sz="2100" spc="-15" dirty="0">
                <a:latin typeface="Calibri"/>
                <a:cs typeface="Calibri"/>
              </a:rPr>
              <a:t>Co-curricular, undergraduate, </a:t>
            </a:r>
            <a:r>
              <a:rPr sz="2100" dirty="0">
                <a:latin typeface="Calibri"/>
                <a:cs typeface="Calibri"/>
              </a:rPr>
              <a:t>3 </a:t>
            </a:r>
            <a:r>
              <a:rPr sz="2100" spc="-10" dirty="0">
                <a:latin typeface="Calibri"/>
                <a:cs typeface="Calibri"/>
              </a:rPr>
              <a:t>year</a:t>
            </a:r>
            <a:r>
              <a:rPr sz="2100" spc="25" dirty="0">
                <a:latin typeface="Calibri"/>
                <a:cs typeface="Calibri"/>
              </a:rPr>
              <a:t> </a:t>
            </a:r>
            <a:r>
              <a:rPr sz="2100" spc="-15" dirty="0">
                <a:latin typeface="Calibri"/>
                <a:cs typeface="Calibri"/>
              </a:rPr>
              <a:t>program</a:t>
            </a:r>
            <a:endParaRPr sz="2100" dirty="0">
              <a:latin typeface="Calibri"/>
              <a:cs typeface="Calibri"/>
            </a:endParaRPr>
          </a:p>
          <a:p>
            <a:pPr marL="355600" indent="-342900">
              <a:lnSpc>
                <a:spcPct val="100000"/>
              </a:lnSpc>
              <a:spcBef>
                <a:spcPts val="254"/>
              </a:spcBef>
              <a:buClr>
                <a:srgbClr val="E22725"/>
              </a:buClr>
              <a:buFont typeface="Wingdings"/>
              <a:buChar char=""/>
              <a:tabLst>
                <a:tab pos="354965" algn="l"/>
                <a:tab pos="355600" algn="l"/>
              </a:tabLst>
            </a:pPr>
            <a:r>
              <a:rPr sz="2100" spc="-5" dirty="0">
                <a:latin typeface="Calibri"/>
                <a:cs typeface="Calibri"/>
              </a:rPr>
              <a:t>Full participation </a:t>
            </a:r>
            <a:r>
              <a:rPr sz="2100" spc="-10" dirty="0">
                <a:latin typeface="Calibri"/>
                <a:cs typeface="Calibri"/>
              </a:rPr>
              <a:t>can </a:t>
            </a:r>
            <a:r>
              <a:rPr sz="2100" dirty="0">
                <a:latin typeface="Calibri"/>
                <a:cs typeface="Calibri"/>
              </a:rPr>
              <a:t>earn </a:t>
            </a:r>
            <a:r>
              <a:rPr sz="2100" spc="-15" dirty="0">
                <a:latin typeface="Calibri"/>
                <a:cs typeface="Calibri"/>
              </a:rPr>
              <a:t>you </a:t>
            </a:r>
            <a:r>
              <a:rPr sz="2100" dirty="0">
                <a:latin typeface="Calibri"/>
                <a:cs typeface="Calibri"/>
              </a:rPr>
              <a:t>a </a:t>
            </a:r>
            <a:r>
              <a:rPr sz="2100" spc="-10" dirty="0">
                <a:latin typeface="Calibri"/>
                <a:cs typeface="Calibri"/>
              </a:rPr>
              <a:t>certificate </a:t>
            </a:r>
            <a:r>
              <a:rPr sz="2100" spc="-5" dirty="0">
                <a:latin typeface="Calibri"/>
                <a:cs typeface="Calibri"/>
              </a:rPr>
              <a:t>of</a:t>
            </a:r>
            <a:r>
              <a:rPr sz="2100" spc="5" dirty="0">
                <a:latin typeface="Calibri"/>
                <a:cs typeface="Calibri"/>
              </a:rPr>
              <a:t> </a:t>
            </a:r>
            <a:r>
              <a:rPr sz="2100" spc="-5" dirty="0">
                <a:latin typeface="Calibri"/>
                <a:cs typeface="Calibri"/>
              </a:rPr>
              <a:t>completion</a:t>
            </a:r>
            <a:endParaRPr sz="2100" dirty="0">
              <a:latin typeface="Calibri"/>
              <a:cs typeface="Calibri"/>
            </a:endParaRPr>
          </a:p>
          <a:p>
            <a:pPr marL="354965" marR="1009650" indent="-342900">
              <a:lnSpc>
                <a:spcPts val="2270"/>
              </a:lnSpc>
              <a:spcBef>
                <a:spcPts val="535"/>
              </a:spcBef>
              <a:buClr>
                <a:srgbClr val="E22725"/>
              </a:buClr>
              <a:buFont typeface="Wingdings"/>
              <a:buChar char=""/>
              <a:tabLst>
                <a:tab pos="354965" algn="l"/>
                <a:tab pos="355600" algn="l"/>
              </a:tabLst>
            </a:pPr>
            <a:r>
              <a:rPr sz="2100" spc="-5" dirty="0">
                <a:latin typeface="Calibri"/>
                <a:cs typeface="Calibri"/>
              </a:rPr>
              <a:t>Series of </a:t>
            </a:r>
            <a:r>
              <a:rPr sz="2100" spc="-10" dirty="0">
                <a:latin typeface="Calibri"/>
                <a:cs typeface="Calibri"/>
              </a:rPr>
              <a:t>interactive, </a:t>
            </a:r>
            <a:r>
              <a:rPr sz="2100" spc="-5" dirty="0">
                <a:latin typeface="Calibri"/>
                <a:cs typeface="Calibri"/>
              </a:rPr>
              <a:t>hands-on, HR </a:t>
            </a:r>
            <a:r>
              <a:rPr sz="2100" spc="-10" dirty="0">
                <a:latin typeface="Calibri"/>
                <a:cs typeface="Calibri"/>
              </a:rPr>
              <a:t>style training  workshops</a:t>
            </a:r>
            <a:endParaRPr sz="2100" dirty="0">
              <a:latin typeface="Calibri"/>
              <a:cs typeface="Calibri"/>
            </a:endParaRPr>
          </a:p>
          <a:p>
            <a:pPr marL="354965" marR="818515" indent="-342900">
              <a:lnSpc>
                <a:spcPts val="2270"/>
              </a:lnSpc>
              <a:spcBef>
                <a:spcPts val="500"/>
              </a:spcBef>
              <a:buClr>
                <a:srgbClr val="E22725"/>
              </a:buClr>
              <a:buFont typeface="Wingdings"/>
              <a:buChar char=""/>
              <a:tabLst>
                <a:tab pos="354965" algn="l"/>
                <a:tab pos="355600" algn="l"/>
              </a:tabLst>
            </a:pPr>
            <a:r>
              <a:rPr sz="2100" dirty="0">
                <a:latin typeface="Calibri"/>
                <a:cs typeface="Calibri"/>
              </a:rPr>
              <a:t>Unique </a:t>
            </a:r>
            <a:r>
              <a:rPr sz="2100" spc="-10" dirty="0">
                <a:latin typeface="Calibri"/>
                <a:cs typeface="Calibri"/>
              </a:rPr>
              <a:t>student </a:t>
            </a:r>
            <a:r>
              <a:rPr sz="2100" spc="-5" dirty="0">
                <a:latin typeface="Calibri"/>
                <a:cs typeface="Calibri"/>
              </a:rPr>
              <a:t>opportunity </a:t>
            </a:r>
            <a:r>
              <a:rPr sz="2100" spc="-10" dirty="0">
                <a:latin typeface="Calibri"/>
                <a:cs typeface="Calibri"/>
              </a:rPr>
              <a:t>to gain </a:t>
            </a:r>
            <a:r>
              <a:rPr sz="2100" dirty="0">
                <a:latin typeface="Calibri"/>
                <a:cs typeface="Calibri"/>
              </a:rPr>
              <a:t>access </a:t>
            </a:r>
            <a:r>
              <a:rPr sz="2100" spc="-10" dirty="0">
                <a:latin typeface="Calibri"/>
                <a:cs typeface="Calibri"/>
              </a:rPr>
              <a:t>to free  training</a:t>
            </a:r>
            <a:endParaRPr sz="2100" dirty="0">
              <a:latin typeface="Calibri"/>
              <a:cs typeface="Calibri"/>
            </a:endParaRPr>
          </a:p>
          <a:p>
            <a:pPr marL="355600" indent="-342900">
              <a:lnSpc>
                <a:spcPct val="100000"/>
              </a:lnSpc>
              <a:spcBef>
                <a:spcPts val="215"/>
              </a:spcBef>
              <a:buClr>
                <a:srgbClr val="E22725"/>
              </a:buClr>
              <a:buFont typeface="Wingdings"/>
              <a:buChar char=""/>
              <a:tabLst>
                <a:tab pos="354965" algn="l"/>
                <a:tab pos="355600" algn="l"/>
              </a:tabLst>
            </a:pPr>
            <a:r>
              <a:rPr sz="2100" spc="-20" dirty="0">
                <a:latin typeface="Calibri"/>
                <a:cs typeface="Calibri"/>
              </a:rPr>
              <a:t>Offers </a:t>
            </a:r>
            <a:r>
              <a:rPr sz="2100" spc="-10" dirty="0">
                <a:latin typeface="Calibri"/>
                <a:cs typeface="Calibri"/>
              </a:rPr>
              <a:t>internal</a:t>
            </a:r>
            <a:r>
              <a:rPr sz="2100" spc="15" dirty="0">
                <a:latin typeface="Calibri"/>
                <a:cs typeface="Calibri"/>
              </a:rPr>
              <a:t> </a:t>
            </a:r>
            <a:r>
              <a:rPr sz="2100" spc="-5" dirty="0">
                <a:latin typeface="Calibri"/>
                <a:cs typeface="Calibri"/>
              </a:rPr>
              <a:t>opportunities</a:t>
            </a:r>
            <a:endParaRPr sz="2100" dirty="0">
              <a:latin typeface="Calibri"/>
              <a:cs typeface="Calibri"/>
            </a:endParaRPr>
          </a:p>
          <a:p>
            <a:pPr marL="355600" indent="-342900">
              <a:lnSpc>
                <a:spcPct val="100000"/>
              </a:lnSpc>
              <a:spcBef>
                <a:spcPts val="254"/>
              </a:spcBef>
              <a:buClr>
                <a:srgbClr val="E22725"/>
              </a:buClr>
              <a:buFont typeface="Wingdings"/>
              <a:buChar char=""/>
              <a:tabLst>
                <a:tab pos="354965" algn="l"/>
                <a:tab pos="355600" algn="l"/>
              </a:tabLst>
            </a:pPr>
            <a:r>
              <a:rPr sz="2100" spc="-20" dirty="0">
                <a:latin typeface="Calibri"/>
                <a:cs typeface="Calibri"/>
              </a:rPr>
              <a:t>Safe</a:t>
            </a:r>
            <a:r>
              <a:rPr sz="2100" spc="-15" dirty="0">
                <a:latin typeface="Calibri"/>
                <a:cs typeface="Calibri"/>
              </a:rPr>
              <a:t> </a:t>
            </a:r>
            <a:r>
              <a:rPr sz="2100" spc="-10" dirty="0">
                <a:latin typeface="Calibri"/>
                <a:cs typeface="Calibri"/>
              </a:rPr>
              <a:t>environment</a:t>
            </a:r>
            <a:endParaRPr sz="2100" dirty="0">
              <a:latin typeface="Calibri"/>
              <a:cs typeface="Calibri"/>
            </a:endParaRPr>
          </a:p>
        </p:txBody>
      </p:sp>
      <p:sp>
        <p:nvSpPr>
          <p:cNvPr id="3" name="object 3"/>
          <p:cNvSpPr txBox="1"/>
          <p:nvPr/>
        </p:nvSpPr>
        <p:spPr>
          <a:xfrm>
            <a:off x="8504681" y="4790947"/>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Calibri"/>
                <a:cs typeface="Calibri"/>
              </a:rPr>
              <a:t>9</a:t>
            </a:r>
            <a:endParaRPr sz="1200">
              <a:latin typeface="Calibri"/>
              <a:cs typeface="Calibri"/>
            </a:endParaRPr>
          </a:p>
        </p:txBody>
      </p:sp>
      <p:sp>
        <p:nvSpPr>
          <p:cNvPr id="4" name="object 4"/>
          <p:cNvSpPr txBox="1">
            <a:spLocks noGrp="1"/>
          </p:cNvSpPr>
          <p:nvPr>
            <p:ph type="title"/>
          </p:nvPr>
        </p:nvSpPr>
        <p:spPr>
          <a:xfrm>
            <a:off x="2013966" y="181355"/>
            <a:ext cx="6591934" cy="452755"/>
          </a:xfrm>
          <a:prstGeom prst="rect">
            <a:avLst/>
          </a:prstGeom>
        </p:spPr>
        <p:txBody>
          <a:bodyPr vert="horz" wrap="square" lIns="0" tIns="12700" rIns="0" bIns="0" rtlCol="0">
            <a:spAutoFit/>
          </a:bodyPr>
          <a:lstStyle/>
          <a:p>
            <a:pPr marL="12700">
              <a:lnSpc>
                <a:spcPct val="100000"/>
              </a:lnSpc>
              <a:spcBef>
                <a:spcPts val="100"/>
              </a:spcBef>
            </a:pPr>
            <a:r>
              <a:rPr spc="-10" dirty="0"/>
              <a:t>What </a:t>
            </a:r>
            <a:r>
              <a:rPr dirty="0"/>
              <a:t>is the </a:t>
            </a:r>
            <a:r>
              <a:rPr spc="-5" dirty="0"/>
              <a:t>Engineering </a:t>
            </a:r>
            <a:r>
              <a:rPr spc="-10" dirty="0"/>
              <a:t>Leadership</a:t>
            </a:r>
            <a:r>
              <a:rPr spc="-40" dirty="0"/>
              <a:t> </a:t>
            </a:r>
            <a:r>
              <a:rPr spc="-20" dirty="0"/>
              <a:t>Program?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TotalTime>
  <Words>2397</Words>
  <Application>Microsoft Office PowerPoint</Application>
  <PresentationFormat>On-screen Show (16:9)</PresentationFormat>
  <Paragraphs>239</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Engineering Leadership Program</vt:lpstr>
      <vt:lpstr>Agenda</vt:lpstr>
      <vt:lpstr>Which statement best describes leadership?</vt:lpstr>
      <vt:lpstr>PowerPoint Presentation</vt:lpstr>
      <vt:lpstr>Do you identify as a leader?</vt:lpstr>
      <vt:lpstr>PowerPoint Presentation</vt:lpstr>
      <vt:lpstr>PowerPoint Presentation</vt:lpstr>
      <vt:lpstr>APEGA Competencies (P.Eng)</vt:lpstr>
      <vt:lpstr>What is the Engineering Leadership Program?</vt:lpstr>
      <vt:lpstr>PowerPoint Presentation</vt:lpstr>
      <vt:lpstr>Tier Requirements</vt:lpstr>
      <vt:lpstr>Foundations Tier Overview</vt:lpstr>
      <vt:lpstr>Student Quotes</vt:lpstr>
      <vt:lpstr>Survey Statistics</vt:lpstr>
      <vt:lpstr>PowerPoint Presentation</vt:lpstr>
      <vt:lpstr>How can I register?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University Relations</dc:creator>
  <cp:lastModifiedBy>Catherine Cervantes</cp:lastModifiedBy>
  <cp:revision>11</cp:revision>
  <dcterms:created xsi:type="dcterms:W3CDTF">2021-07-26T16:52:56Z</dcterms:created>
  <dcterms:modified xsi:type="dcterms:W3CDTF">2023-08-11T19:21:14Z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2020-07-21T00:00:00Z</vt:filetime>
  </property>
  <property fmtid="{D5CDD505-2E9C-101B-9397-08002B2CF9AE}" pid="3" name="Creator">
    <vt:lpwstr>Microsoft® PowerPoint® 2016</vt:lpwstr>
  </property>
  <property fmtid="{D5CDD505-2E9C-101B-9397-08002B2CF9AE}" pid="4" name="LastSaved">
    <vt:filetime>2021-07-26T00:00:00Z</vt:filetime>
  </property>
</Properties>
</file>